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0" r:id="rId1"/>
  </p:sldMasterIdLst>
  <p:notesMasterIdLst>
    <p:notesMasterId r:id="rId21"/>
  </p:notesMasterIdLst>
  <p:sldIdLst>
    <p:sldId id="256" r:id="rId2"/>
    <p:sldId id="257" r:id="rId3"/>
    <p:sldId id="264" r:id="rId4"/>
    <p:sldId id="259" r:id="rId5"/>
    <p:sldId id="260" r:id="rId6"/>
    <p:sldId id="261" r:id="rId7"/>
    <p:sldId id="274" r:id="rId8"/>
    <p:sldId id="262" r:id="rId9"/>
    <p:sldId id="263" r:id="rId10"/>
    <p:sldId id="273" r:id="rId11"/>
    <p:sldId id="265" r:id="rId12"/>
    <p:sldId id="268" r:id="rId13"/>
    <p:sldId id="275" r:id="rId14"/>
    <p:sldId id="266" r:id="rId15"/>
    <p:sldId id="269" r:id="rId16"/>
    <p:sldId id="271" r:id="rId17"/>
    <p:sldId id="272" r:id="rId18"/>
    <p:sldId id="267" r:id="rId19"/>
    <p:sldId id="270" r:id="rId20"/>
  </p:sldIdLst>
  <p:sldSz cx="12192000" cy="6858000"/>
  <p:notesSz cx="6797675" cy="9928225"/>
  <p:embeddedFontLst>
    <p:embeddedFont>
      <p:font typeface="Century Schoolbook" panose="02040604050505020304" pitchFamily="18" charset="0"/>
      <p:regular r:id="rId22"/>
      <p:bold r:id="rId23"/>
      <p:italic r:id="rId24"/>
      <p:boldItalic r:id="rId25"/>
    </p:embeddedFont>
    <p:embeddedFont>
      <p:font typeface="Haettenschweiler" panose="020B0706040902060204" pitchFamily="34" charset="0"/>
      <p:regular r:id="rId26"/>
    </p:embeddedFont>
    <p:embeddedFont>
      <p:font typeface="Wingdings 2" panose="05020102010507070707" pitchFamily="18" charset="2"/>
      <p:regular r:id="rId27"/>
    </p:embeddedFont>
    <p:embeddedFont>
      <p:font typeface="나눔고딕 ExtraBold" panose="020D0904000000000000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에스코어 드림 1 Thin" panose="020B0403030302020204" pitchFamily="34" charset="-127"/>
      <p:regular r:id="rId31"/>
    </p:embeddedFont>
    <p:embeddedFont>
      <p:font typeface="에스코어 드림 2 ExtraLight" panose="020B0203030302020204" pitchFamily="34" charset="-127"/>
      <p:regular r:id="rId32"/>
    </p:embeddedFont>
    <p:embeddedFont>
      <p:font typeface="에스코어 드림 3 Light" panose="020B0303030302020204" pitchFamily="34" charset="-127"/>
      <p:regular r:id="rId33"/>
    </p:embeddedFont>
    <p:embeddedFont>
      <p:font typeface="에스코어 드림 4 Regular" panose="020B0503030302020204" pitchFamily="34" charset="-127"/>
      <p:regular r:id="rId34"/>
    </p:embeddedFont>
    <p:embeddedFont>
      <p:font typeface="에스코어 드림 5 Medium" panose="020B0503030302020204" pitchFamily="34" charset="-127"/>
      <p:regular r:id="rId35"/>
    </p:embeddedFont>
    <p:embeddedFont>
      <p:font typeface="에스코어 드림 7 ExtraBold" panose="020B0803030302020204" pitchFamily="34" charset="-127"/>
      <p:bold r:id="rId36"/>
    </p:embeddedFont>
    <p:embeddedFont>
      <p:font typeface="에스코어 드림 9 Black" panose="020B0A03030302020204" pitchFamily="34" charset="-127"/>
      <p:bold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40A"/>
    <a:srgbClr val="66FF66"/>
    <a:srgbClr val="FF00FF"/>
    <a:srgbClr val="CC0066"/>
    <a:srgbClr val="660066"/>
    <a:srgbClr val="F6E50A"/>
    <a:srgbClr val="F7EC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14" autoAdjust="0"/>
  </p:normalViewPr>
  <p:slideViewPr>
    <p:cSldViewPr snapToGrid="0" showGuides="1">
      <p:cViewPr varScale="1">
        <p:scale>
          <a:sx n="85" d="100"/>
          <a:sy n="85" d="100"/>
        </p:scale>
        <p:origin x="590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1E104-5FF9-405A-A7E0-C4D328FCF73E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17F31-0EF3-4DA2-90E3-282779D2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249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4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230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301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58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79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75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403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85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935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8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69547E-051A-3337-09CF-62A093502C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0"/>
            <a:ext cx="11734800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36632E32-CDD6-745C-FBFF-FF23C2D2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236" y="9427"/>
            <a:ext cx="11743764" cy="68427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D37BE2-47A6-826B-3BE7-97520D3ECB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7718" y="0"/>
            <a:ext cx="6024282" cy="68427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0F69C5E-E812-4BC2-5E0C-2871F5FFF371}"/>
              </a:ext>
            </a:extLst>
          </p:cNvPr>
          <p:cNvGrpSpPr/>
          <p:nvPr/>
        </p:nvGrpSpPr>
        <p:grpSpPr>
          <a:xfrm>
            <a:off x="1261872" y="3872752"/>
            <a:ext cx="5168560" cy="860613"/>
            <a:chOff x="1261872" y="3872752"/>
            <a:chExt cx="5168560" cy="86061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DD124A-43E2-AB51-079E-D248091D93B6}"/>
                </a:ext>
              </a:extLst>
            </p:cNvPr>
            <p:cNvSpPr/>
            <p:nvPr/>
          </p:nvSpPr>
          <p:spPr>
            <a:xfrm>
              <a:off x="1261872" y="3872752"/>
              <a:ext cx="2601916" cy="860613"/>
            </a:xfrm>
            <a:prstGeom prst="rect">
              <a:avLst/>
            </a:prstGeom>
            <a:ln w="28575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7EC09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507A23-70E9-EF5B-DC01-A95DA5F30FE0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230221"/>
              <a:ext cx="33169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D848323-1462-1315-67B5-76BF63BC0392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441450"/>
              <a:ext cx="40598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E6E74C3-11FA-2E62-861A-9C529B520D28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00" y="4673415"/>
              <a:ext cx="2468032" cy="0"/>
            </a:xfrm>
            <a:prstGeom prst="line">
              <a:avLst/>
            </a:prstGeom>
            <a:ln w="76200">
              <a:solidFill>
                <a:schemeClr val="bg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EA75EE-5E8D-DA1D-A5B3-E80DC164ECD3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087906"/>
              <a:ext cx="43434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8DA96BE-3BBB-B74D-E19F-F5F3433D5C4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162313"/>
              <a:ext cx="32273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7765E9-185A-D256-A1C3-C2E2D0BFB6EE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69509"/>
              <a:ext cx="36407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224C470-30A5-DEDB-9056-0331AB2EE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02834"/>
              <a:ext cx="334271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F6F76FE-7780-A9BF-DFF9-CEC53E40268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508125"/>
              <a:ext cx="403412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909B1A6-A4DC-5610-2B7B-5398C97A1067}"/>
                </a:ext>
              </a:extLst>
            </p:cNvPr>
            <p:cNvCxnSpPr/>
            <p:nvPr/>
          </p:nvCxnSpPr>
          <p:spPr>
            <a:xfrm>
              <a:off x="5800437" y="4016635"/>
              <a:ext cx="50202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55AC6FD-4046-8722-4A12-5FD655FE9D4D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576705"/>
              <a:ext cx="383577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 descr="상징, 그래픽, 폰트, 로고이(가) 표시된 사진&#10;&#10;자동 생성된 설명">
              <a:extLst>
                <a:ext uri="{FF2B5EF4-FFF2-40B4-BE49-F238E27FC236}">
                  <a16:creationId xmlns:a16="http://schemas.microsoft.com/office/drawing/2014/main" id="{6ED2C913-0617-3A80-E442-FFA7C8315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6147" y="3998596"/>
              <a:ext cx="664285" cy="63638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958780A-5945-9AFE-525E-D009FDF22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3695699"/>
            <a:ext cx="5464123" cy="1097280"/>
          </a:xfrm>
        </p:spPr>
        <p:txBody>
          <a:bodyPr/>
          <a:lstStyle/>
          <a:p>
            <a:r>
              <a:rPr lang="en-US" altLang="ko-KR" dirty="0">
                <a:solidFill>
                  <a:srgbClr val="F6E5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PROJECT:</a:t>
            </a:r>
            <a:r>
              <a:rPr lang="en-US" altLang="ko-KR" dirty="0">
                <a:solidFill>
                  <a:srgbClr val="F6D4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R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e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W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alk</a:t>
            </a:r>
            <a:endParaRPr lang="ko-KR" altLang="en-US" dirty="0">
              <a:latin typeface="Haettenschweiler" panose="020B0706040902060204" pitchFamily="34" charset="0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115457E-6D85-CCD4-03F4-C27624FE1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279536"/>
              </p:ext>
            </p:extLst>
          </p:nvPr>
        </p:nvGraphicFramePr>
        <p:xfrm>
          <a:off x="8747404" y="5670183"/>
          <a:ext cx="3334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436">
                  <a:extLst>
                    <a:ext uri="{9D8B030D-6E8A-4147-A177-3AD203B41FA5}">
                      <a16:colId xmlns:a16="http://schemas.microsoft.com/office/drawing/2014/main" val="4061976681"/>
                    </a:ext>
                  </a:extLst>
                </a:gridCol>
                <a:gridCol w="1667436">
                  <a:extLst>
                    <a:ext uri="{9D8B030D-6E8A-4147-A177-3AD203B41FA5}">
                      <a16:colId xmlns:a16="http://schemas.microsoft.com/office/drawing/2014/main" val="3109691947"/>
                    </a:ext>
                  </a:extLst>
                </a:gridCol>
              </a:tblGrid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2019182006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김동재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72780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2019182023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601843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2019182031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947834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9A15BF-B259-4433-D3A0-05BA77AFFCED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0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5368246" cy="584775"/>
            <a:chOff x="727754" y="78129"/>
            <a:chExt cx="5565526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4906974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캐릭터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에스코어 드림 1 Thin" panose="020B0403030302020204" pitchFamily="34" charset="-127"/>
                  <a:ea typeface="에스코어 드림 1 Thin" panose="020B0403030302020204" pitchFamily="34" charset="-127"/>
                  <a:cs typeface="+mn-cs"/>
                </a:rPr>
                <a:t>(</a:t>
              </a: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에스코어 드림 1 Thin" panose="020B0403030302020204" pitchFamily="34" charset="-127"/>
                  <a:ea typeface="에스코어 드림 1 Thin" panose="020B0403030302020204" pitchFamily="34" charset="-127"/>
                  <a:cs typeface="+mn-cs"/>
                </a:rPr>
                <a:t>전뇌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에스코어 드림 1 Thin" panose="020B0403030302020204" pitchFamily="34" charset="-127"/>
                  <a:ea typeface="에스코어 드림 1 Thin" panose="020B0403030302020204" pitchFamily="34" charset="-127"/>
                  <a:cs typeface="+mn-cs"/>
                </a:rPr>
                <a:t> 코어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에스코어 드림 1 Thin" panose="020B0403030302020204" pitchFamily="34" charset="-127"/>
                  <a:ea typeface="에스코어 드림 1 Thin" panose="020B0403030302020204" pitchFamily="34" charset="-127"/>
                  <a:cs typeface="+mn-cs"/>
                </a:rPr>
                <a:t>)</a:t>
              </a:r>
              <a:endParaRPr lang="ko-KR" altLang="en-US" sz="32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78BA76-0F30-6B8F-399B-A07CD3E4C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755077"/>
              </p:ext>
            </p:extLst>
          </p:nvPr>
        </p:nvGraphicFramePr>
        <p:xfrm>
          <a:off x="6994688" y="1068205"/>
          <a:ext cx="4965880" cy="73152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496588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이름</a:t>
                      </a:r>
                      <a:endParaRPr lang="ko-KR" altLang="en-US" sz="1100" dirty="0"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01 ~ 12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번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의체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상태일때와 동일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2F2B7B7-8453-3C0C-39A6-57F064E083EF}"/>
              </a:ext>
            </a:extLst>
          </p:cNvPr>
          <p:cNvCxnSpPr>
            <a:cxnSpLocks/>
          </p:cNvCxnSpPr>
          <p:nvPr/>
        </p:nvCxnSpPr>
        <p:spPr>
          <a:xfrm>
            <a:off x="6994688" y="1033947"/>
            <a:ext cx="496588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F9D3AC2-DF22-3B3D-5007-A8BABF399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556426"/>
              </p:ext>
            </p:extLst>
          </p:nvPr>
        </p:nvGraphicFramePr>
        <p:xfrm>
          <a:off x="6994687" y="2929799"/>
          <a:ext cx="4965880" cy="76200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48294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482940">
                  <a:extLst>
                    <a:ext uri="{9D8B030D-6E8A-4147-A177-3AD203B41FA5}">
                      <a16:colId xmlns:a16="http://schemas.microsoft.com/office/drawing/2014/main" val="1794581740"/>
                    </a:ext>
                  </a:extLst>
                </a:gridCol>
              </a:tblGrid>
              <a:tr h="2329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조작 방법</a:t>
                      </a:r>
                      <a:endParaRPr lang="ko-KR" altLang="en-US" sz="1100" dirty="0"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도색 종류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15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키보드 </a:t>
                      </a:r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+ </a:t>
                      </a:r>
                      <a:r>
                        <a:rPr lang="ko-KR" altLang="en-US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마우스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FF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빨강</a:t>
                      </a:r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1800" dirty="0">
                          <a:solidFill>
                            <a:srgbClr val="00B05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초록</a:t>
                      </a:r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1800" dirty="0">
                          <a:solidFill>
                            <a:srgbClr val="0070C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파랑</a:t>
                      </a:r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1800" dirty="0">
                          <a:solidFill>
                            <a:srgbClr val="7030A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보라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97CFB2-4CC3-F3AF-B713-F7DDA60F64F4}"/>
              </a:ext>
            </a:extLst>
          </p:cNvPr>
          <p:cNvCxnSpPr>
            <a:cxnSpLocks/>
          </p:cNvCxnSpPr>
          <p:nvPr/>
        </p:nvCxnSpPr>
        <p:spPr>
          <a:xfrm>
            <a:off x="6994688" y="2895541"/>
            <a:ext cx="496587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89B49A7-448D-8835-34E8-264D7C0F3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227651"/>
              </p:ext>
            </p:extLst>
          </p:nvPr>
        </p:nvGraphicFramePr>
        <p:xfrm>
          <a:off x="6994688" y="1985289"/>
          <a:ext cx="4965880" cy="76200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48294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482940">
                  <a:extLst>
                    <a:ext uri="{9D8B030D-6E8A-4147-A177-3AD203B41FA5}">
                      <a16:colId xmlns:a16="http://schemas.microsoft.com/office/drawing/2014/main" val="209148718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크기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이동속도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15cm^3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초당 </a:t>
                      </a:r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8m</a:t>
                      </a:r>
                      <a:endParaRPr lang="ko-KR" altLang="en-US" sz="1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CAADA10-FE21-9A93-C1B6-82549063C85E}"/>
              </a:ext>
            </a:extLst>
          </p:cNvPr>
          <p:cNvCxnSpPr>
            <a:cxnSpLocks/>
          </p:cNvCxnSpPr>
          <p:nvPr/>
        </p:nvCxnSpPr>
        <p:spPr>
          <a:xfrm>
            <a:off x="6994689" y="1951032"/>
            <a:ext cx="496587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C653F36-06A9-EE95-36E7-88B74DE59079}"/>
              </a:ext>
            </a:extLst>
          </p:cNvPr>
          <p:cNvCxnSpPr>
            <a:cxnSpLocks/>
          </p:cNvCxnSpPr>
          <p:nvPr/>
        </p:nvCxnSpPr>
        <p:spPr>
          <a:xfrm>
            <a:off x="6994687" y="3844412"/>
            <a:ext cx="4965880" cy="17129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756C2E-0949-A308-DA6F-39918F62D29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9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5A8CE3-AEAD-A9C8-A377-4ACD16740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156909"/>
              </p:ext>
            </p:extLst>
          </p:nvPr>
        </p:nvGraphicFramePr>
        <p:xfrm>
          <a:off x="6994687" y="3895799"/>
          <a:ext cx="4965880" cy="249936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496588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347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전뇌</a:t>
                      </a: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 코어 특징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134547">
                <a:tc>
                  <a:txBody>
                    <a:bodyPr/>
                    <a:lstStyle/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전뇌</a:t>
                      </a: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코어 상태의 피실험자는 공격 및 점프가 불가능한 대신 </a:t>
                      </a:r>
                      <a:r>
                        <a:rPr lang="ko-KR" altLang="en-US" sz="13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의체</a:t>
                      </a: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상태의 피실험자가 걷는 것보다 빠르게 움직일 수 있음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</a:p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5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구역 중앙에서 상호작용을 통해 합선을 일으켜 강제로 함정을 작동시킬 수 있음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</a:p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5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의체</a:t>
                      </a: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상태의 타 피실험자가 상호작용을 통해 아이템처럼 습득이 가능하며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코어를 보유한 상태에서 특정 오브젝트와의 추가적인 상호작용을 통해 해당 코어의 부활 및 영구적인 사살이 가능함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</a:p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5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팀에 속한 모든 피실험자가 </a:t>
                      </a:r>
                      <a:r>
                        <a:rPr lang="ko-KR" altLang="en-US" sz="13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전뇌</a:t>
                      </a: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코어 상태가 될 경우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해당 팀은 패배 처리되어 게임에서 추방됨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86AB9F8-3031-D2C9-50D6-7F7DDB179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53" y="3700823"/>
            <a:ext cx="3002003" cy="2686401"/>
          </a:xfrm>
          <a:prstGeom prst="rect">
            <a:avLst/>
          </a:prstGeom>
          <a:ln w="28575">
            <a:solidFill>
              <a:srgbClr val="F6D40A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4F71CD-2638-D17A-2FE5-FB476DA7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305" y="3700822"/>
            <a:ext cx="3002003" cy="2686401"/>
          </a:xfrm>
          <a:prstGeom prst="rect">
            <a:avLst/>
          </a:prstGeom>
          <a:ln w="28575">
            <a:solidFill>
              <a:srgbClr val="F6D40A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5BDBC27-F60B-D81D-DBBE-BBDB8CA2D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3" y="1008673"/>
            <a:ext cx="6145555" cy="2566348"/>
          </a:xfrm>
          <a:prstGeom prst="rect">
            <a:avLst/>
          </a:prstGeom>
          <a:ln w="28575">
            <a:solidFill>
              <a:srgbClr val="F6D40A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1DD86A-FBCD-DFEA-FA9C-F8C7790689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647" y1="10080" x2="19647" y2="10080"/>
                        <a14:backgroundMark x1="504" y1="1592" x2="756" y2="531"/>
                        <a14:backgroundMark x1="882" y1="0" x2="25693" y2="4509"/>
                        <a14:backgroundMark x1="25693" y1="4509" x2="26700" y2="39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6094" y="2376228"/>
            <a:ext cx="1255059" cy="680678"/>
          </a:xfrm>
          <a:prstGeom prst="rect">
            <a:avLst/>
          </a:prstGeom>
          <a:ln w="28575"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29B0CC9-1484-3F60-907D-8F89735FB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9647" y1="10080" x2="19647" y2="10080"/>
                        <a14:backgroundMark x1="504" y1="1592" x2="756" y2="531"/>
                        <a14:backgroundMark x1="882" y1="0" x2="25693" y2="4509"/>
                        <a14:backgroundMark x1="25693" y1="4509" x2="26700" y2="39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9918" y="4742330"/>
            <a:ext cx="637942" cy="489236"/>
          </a:xfrm>
          <a:prstGeom prst="rect">
            <a:avLst/>
          </a:prstGeom>
          <a:ln w="28575"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DE84B3-A591-5A74-DDF4-6ACD0183E883}"/>
              </a:ext>
            </a:extLst>
          </p:cNvPr>
          <p:cNvSpPr/>
          <p:nvPr/>
        </p:nvSpPr>
        <p:spPr>
          <a:xfrm>
            <a:off x="1300057" y="6113930"/>
            <a:ext cx="1857393" cy="273294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전뇌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코어 파괴 예시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ECEB85-913F-887A-FF63-387559142FE5}"/>
              </a:ext>
            </a:extLst>
          </p:cNvPr>
          <p:cNvSpPr/>
          <p:nvPr/>
        </p:nvSpPr>
        <p:spPr>
          <a:xfrm>
            <a:off x="4443609" y="6113929"/>
            <a:ext cx="1857393" cy="273294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전뇌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코어 부활 예시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D9C031D9-18EC-FC19-6C9B-260C653FF20A}"/>
              </a:ext>
            </a:extLst>
          </p:cNvPr>
          <p:cNvSpPr/>
          <p:nvPr/>
        </p:nvSpPr>
        <p:spPr>
          <a:xfrm>
            <a:off x="2032479" y="3307731"/>
            <a:ext cx="537882" cy="7768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3578C369-34EF-8F4A-61BC-686224AFF689}"/>
              </a:ext>
            </a:extLst>
          </p:cNvPr>
          <p:cNvSpPr/>
          <p:nvPr/>
        </p:nvSpPr>
        <p:spPr>
          <a:xfrm>
            <a:off x="5103364" y="3307731"/>
            <a:ext cx="537882" cy="7768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921DC2-2B3D-67DD-BF52-A59CB064A4D2}"/>
              </a:ext>
            </a:extLst>
          </p:cNvPr>
          <p:cNvSpPr/>
          <p:nvPr/>
        </p:nvSpPr>
        <p:spPr>
          <a:xfrm>
            <a:off x="1873623" y="1039725"/>
            <a:ext cx="3843674" cy="276501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전뇌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코어가 된 아군을 들고 이동하는 피실험자</a:t>
            </a:r>
          </a:p>
        </p:txBody>
      </p:sp>
    </p:spTree>
    <p:extLst>
      <p:ext uri="{BB962C8B-B14F-4D97-AF65-F5344CB8AC3E}">
        <p14:creationId xmlns:p14="http://schemas.microsoft.com/office/powerpoint/2010/main" val="2427298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B3A0D75-8A10-3A76-C822-E4F2F7D41A4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조작법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CC4F356F-53B6-6111-C097-67DC9EE87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766857"/>
              </p:ext>
            </p:extLst>
          </p:nvPr>
        </p:nvGraphicFramePr>
        <p:xfrm>
          <a:off x="1020194" y="4398264"/>
          <a:ext cx="10515600" cy="204949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69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목록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480189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C653F36-06A9-EE95-36E7-88B74DE59079}"/>
              </a:ext>
            </a:extLst>
          </p:cNvPr>
          <p:cNvCxnSpPr>
            <a:cxnSpLocks/>
          </p:cNvCxnSpPr>
          <p:nvPr/>
        </p:nvCxnSpPr>
        <p:spPr>
          <a:xfrm>
            <a:off x="1020194" y="4398265"/>
            <a:ext cx="10515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C58D14A-FB58-85F3-FBCE-D99F0B84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94" y="1093506"/>
            <a:ext cx="8943938" cy="31709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674521-69E1-2F4F-4E24-CD75EAAA6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246" y="1167231"/>
            <a:ext cx="1558684" cy="3023548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2E43CB-1B80-80F7-853B-6FA219378D67}"/>
              </a:ext>
            </a:extLst>
          </p:cNvPr>
          <p:cNvSpPr/>
          <p:nvPr/>
        </p:nvSpPr>
        <p:spPr>
          <a:xfrm>
            <a:off x="2300140" y="2790331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D409FA-F20B-D1F6-D6BC-21D7B5453DAC}"/>
              </a:ext>
            </a:extLst>
          </p:cNvPr>
          <p:cNvSpPr/>
          <p:nvPr/>
        </p:nvSpPr>
        <p:spPr>
          <a:xfrm>
            <a:off x="1941921" y="2790331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D629A3-CC59-E357-374E-8CCF5217D647}"/>
              </a:ext>
            </a:extLst>
          </p:cNvPr>
          <p:cNvSpPr/>
          <p:nvPr/>
        </p:nvSpPr>
        <p:spPr>
          <a:xfrm>
            <a:off x="2667785" y="2799759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CAB269-AC7D-F0A8-0735-0A37BA694A6F}"/>
              </a:ext>
            </a:extLst>
          </p:cNvPr>
          <p:cNvSpPr/>
          <p:nvPr/>
        </p:nvSpPr>
        <p:spPr>
          <a:xfrm>
            <a:off x="2227868" y="2394464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A04D3D-F7D4-328E-2206-AD3BF050A014}"/>
              </a:ext>
            </a:extLst>
          </p:cNvPr>
          <p:cNvSpPr/>
          <p:nvPr/>
        </p:nvSpPr>
        <p:spPr>
          <a:xfrm>
            <a:off x="1649689" y="2017389"/>
            <a:ext cx="348792" cy="348793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ED71C9-073C-ADD1-5E32-D2DD29A500B2}"/>
              </a:ext>
            </a:extLst>
          </p:cNvPr>
          <p:cNvSpPr/>
          <p:nvPr/>
        </p:nvSpPr>
        <p:spPr>
          <a:xfrm>
            <a:off x="2029118" y="2019880"/>
            <a:ext cx="348792" cy="348793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272EE1-EB4A-2FE2-4421-88FDBE0CFA1C}"/>
              </a:ext>
            </a:extLst>
          </p:cNvPr>
          <p:cNvSpPr/>
          <p:nvPr/>
        </p:nvSpPr>
        <p:spPr>
          <a:xfrm>
            <a:off x="2402264" y="2012707"/>
            <a:ext cx="348792" cy="348793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B54BE31-46E9-DCA5-B655-FDA98DFB053E}"/>
              </a:ext>
            </a:extLst>
          </p:cNvPr>
          <p:cNvSpPr/>
          <p:nvPr/>
        </p:nvSpPr>
        <p:spPr>
          <a:xfrm>
            <a:off x="2751055" y="3596238"/>
            <a:ext cx="2556235" cy="348793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2CC7096-6849-172C-6E8E-CC1B90C2F38E}"/>
              </a:ext>
            </a:extLst>
          </p:cNvPr>
          <p:cNvSpPr/>
          <p:nvPr/>
        </p:nvSpPr>
        <p:spPr>
          <a:xfrm>
            <a:off x="1300897" y="3200122"/>
            <a:ext cx="801280" cy="34879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D5D9C90-BE3E-2A6F-C7D6-29A87C95257E}"/>
              </a:ext>
            </a:extLst>
          </p:cNvPr>
          <p:cNvSpPr/>
          <p:nvPr/>
        </p:nvSpPr>
        <p:spPr>
          <a:xfrm>
            <a:off x="2948742" y="2402686"/>
            <a:ext cx="348792" cy="348793"/>
          </a:xfrm>
          <a:prstGeom prst="rect">
            <a:avLst/>
          </a:prstGeom>
          <a:solidFill>
            <a:srgbClr val="FF00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ABC83AF-B0E8-DD8C-744F-77614C1B0D38}"/>
              </a:ext>
            </a:extLst>
          </p:cNvPr>
          <p:cNvSpPr/>
          <p:nvPr/>
        </p:nvSpPr>
        <p:spPr>
          <a:xfrm>
            <a:off x="3393649" y="2799758"/>
            <a:ext cx="348792" cy="348793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E05D28-EA56-D83D-7A17-8C9EBD28087A}"/>
              </a:ext>
            </a:extLst>
          </p:cNvPr>
          <p:cNvSpPr/>
          <p:nvPr/>
        </p:nvSpPr>
        <p:spPr>
          <a:xfrm>
            <a:off x="1842939" y="2394464"/>
            <a:ext cx="348792" cy="348793"/>
          </a:xfrm>
          <a:prstGeom prst="rect">
            <a:avLst/>
          </a:prstGeom>
          <a:solidFill>
            <a:srgbClr val="66FF66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7659F7-BF51-FCB5-F6F7-084DBDF09D4B}"/>
              </a:ext>
            </a:extLst>
          </p:cNvPr>
          <p:cNvSpPr/>
          <p:nvPr/>
        </p:nvSpPr>
        <p:spPr>
          <a:xfrm>
            <a:off x="2578878" y="2405687"/>
            <a:ext cx="348792" cy="34879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4A9C5F0-9A08-7B20-2356-20F8D2DA08FF}"/>
              </a:ext>
            </a:extLst>
          </p:cNvPr>
          <p:cNvCxnSpPr>
            <a:cxnSpLocks/>
          </p:cNvCxnSpPr>
          <p:nvPr/>
        </p:nvCxnSpPr>
        <p:spPr>
          <a:xfrm>
            <a:off x="1029621" y="1093506"/>
            <a:ext cx="10515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6A90A61-37F8-A795-B8D6-D67441FB710B}"/>
              </a:ext>
            </a:extLst>
          </p:cNvPr>
          <p:cNvCxnSpPr>
            <a:cxnSpLocks/>
          </p:cNvCxnSpPr>
          <p:nvPr/>
        </p:nvCxnSpPr>
        <p:spPr>
          <a:xfrm>
            <a:off x="1029621" y="4264505"/>
            <a:ext cx="10515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71426AB-A9EA-8559-A992-5DB0BADDFDE9}"/>
              </a:ext>
            </a:extLst>
          </p:cNvPr>
          <p:cNvGrpSpPr/>
          <p:nvPr/>
        </p:nvGrpSpPr>
        <p:grpSpPr>
          <a:xfrm>
            <a:off x="1188566" y="5069476"/>
            <a:ext cx="3166617" cy="369332"/>
            <a:chOff x="1188566" y="5144892"/>
            <a:chExt cx="3166617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A3A7B7F-4E3B-C9AF-BA32-01D162C2534F}"/>
                </a:ext>
              </a:extLst>
            </p:cNvPr>
            <p:cNvSpPr txBox="1"/>
            <p:nvPr/>
          </p:nvSpPr>
          <p:spPr>
            <a:xfrm>
              <a:off x="1591555" y="5144892"/>
              <a:ext cx="2763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(1, 2, 3) - 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무기 교체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FE0D4BF-FF3B-A496-17AD-90F9F900CC5B}"/>
                </a:ext>
              </a:extLst>
            </p:cNvPr>
            <p:cNvSpPr/>
            <p:nvPr/>
          </p:nvSpPr>
          <p:spPr>
            <a:xfrm>
              <a:off x="1188566" y="5159964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B2B2ABA-BABD-9BAE-1B94-CDD41ADFE32B}"/>
              </a:ext>
            </a:extLst>
          </p:cNvPr>
          <p:cNvSpPr txBox="1"/>
          <p:nvPr/>
        </p:nvSpPr>
        <p:spPr>
          <a:xfrm>
            <a:off x="1591555" y="5523178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(W, A, S, D) 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이동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949F9-BE89-6882-B966-22002781A161}"/>
              </a:ext>
            </a:extLst>
          </p:cNvPr>
          <p:cNvSpPr/>
          <p:nvPr/>
        </p:nvSpPr>
        <p:spPr>
          <a:xfrm>
            <a:off x="1188566" y="5524245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3B55C9-F005-15B8-3B98-A578A329AE92}"/>
              </a:ext>
            </a:extLst>
          </p:cNvPr>
          <p:cNvSpPr txBox="1"/>
          <p:nvPr/>
        </p:nvSpPr>
        <p:spPr>
          <a:xfrm>
            <a:off x="4758172" y="5077869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(SPACE) 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점프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7965845-1088-4F80-2704-695ADE88E8AE}"/>
              </a:ext>
            </a:extLst>
          </p:cNvPr>
          <p:cNvSpPr/>
          <p:nvPr/>
        </p:nvSpPr>
        <p:spPr>
          <a:xfrm>
            <a:off x="4382281" y="5079745"/>
            <a:ext cx="348792" cy="348793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D3EDD69-8068-2904-3747-9F8784073718}"/>
              </a:ext>
            </a:extLst>
          </p:cNvPr>
          <p:cNvSpPr txBox="1"/>
          <p:nvPr/>
        </p:nvSpPr>
        <p:spPr>
          <a:xfrm>
            <a:off x="1591555" y="5968461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(Q) –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회복 아이템 꺼내기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5FAD09F-EB43-C1DE-C557-F4E9C4B9BF5D}"/>
              </a:ext>
            </a:extLst>
          </p:cNvPr>
          <p:cNvSpPr/>
          <p:nvPr/>
        </p:nvSpPr>
        <p:spPr>
          <a:xfrm>
            <a:off x="1188566" y="5963942"/>
            <a:ext cx="351935" cy="348793"/>
          </a:xfrm>
          <a:prstGeom prst="rect">
            <a:avLst/>
          </a:prstGeom>
          <a:solidFill>
            <a:srgbClr val="66FF66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D9A13A-8F07-39A8-49FD-427DDD8059B4}"/>
              </a:ext>
            </a:extLst>
          </p:cNvPr>
          <p:cNvSpPr txBox="1"/>
          <p:nvPr/>
        </p:nvSpPr>
        <p:spPr>
          <a:xfrm>
            <a:off x="4758172" y="5522841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(E) 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상호작용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A4593FC-3BB3-2F6B-0BA0-C20C32312960}"/>
              </a:ext>
            </a:extLst>
          </p:cNvPr>
          <p:cNvSpPr/>
          <p:nvPr/>
        </p:nvSpPr>
        <p:spPr>
          <a:xfrm>
            <a:off x="4387642" y="5524245"/>
            <a:ext cx="348792" cy="34879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49ED49-131B-961D-538C-8331B9D77A48}"/>
              </a:ext>
            </a:extLst>
          </p:cNvPr>
          <p:cNvSpPr/>
          <p:nvPr/>
        </p:nvSpPr>
        <p:spPr>
          <a:xfrm>
            <a:off x="4382281" y="5963941"/>
            <a:ext cx="348792" cy="34879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9B74D33-7158-E3D1-3FF7-ABDA902EA016}"/>
              </a:ext>
            </a:extLst>
          </p:cNvPr>
          <p:cNvSpPr txBox="1"/>
          <p:nvPr/>
        </p:nvSpPr>
        <p:spPr>
          <a:xfrm>
            <a:off x="4769004" y="5962731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(SHIFT) 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질주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E145EEB-70AC-716F-4BDF-74DBC0C1C642}"/>
              </a:ext>
            </a:extLst>
          </p:cNvPr>
          <p:cNvSpPr/>
          <p:nvPr/>
        </p:nvSpPr>
        <p:spPr>
          <a:xfrm>
            <a:off x="6770016" y="5084522"/>
            <a:ext cx="348792" cy="348793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FF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DB67D7-B07F-6403-C954-E2586D8CC5A4}"/>
              </a:ext>
            </a:extLst>
          </p:cNvPr>
          <p:cNvSpPr txBox="1"/>
          <p:nvPr/>
        </p:nvSpPr>
        <p:spPr>
          <a:xfrm>
            <a:off x="7134372" y="5069476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(G) –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수류탄 투척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6" name="그림 65" descr="블랙, 어둠이(가) 표시된 사진&#10;&#10;자동 생성된 설명">
            <a:extLst>
              <a:ext uri="{FF2B5EF4-FFF2-40B4-BE49-F238E27FC236}">
                <a16:creationId xmlns:a16="http://schemas.microsoft.com/office/drawing/2014/main" id="{3A9E2748-85AA-61DC-3C90-9A5D7F46AD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010" y="5475307"/>
            <a:ext cx="472978" cy="44346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62CDC99-A00C-087B-5415-4BAEBEF34D55}"/>
              </a:ext>
            </a:extLst>
          </p:cNvPr>
          <p:cNvSpPr txBox="1"/>
          <p:nvPr/>
        </p:nvSpPr>
        <p:spPr>
          <a:xfrm>
            <a:off x="7162629" y="5536685"/>
            <a:ext cx="359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좌클릭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–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공격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발사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),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아이템 사용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19AFE2CC-D95C-B9B1-380B-AA9E1A8A5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007" y="5961032"/>
            <a:ext cx="491487" cy="414465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67252D7-7391-05EB-91EF-47F082A6CD5D}"/>
              </a:ext>
            </a:extLst>
          </p:cNvPr>
          <p:cNvSpPr txBox="1"/>
          <p:nvPr/>
        </p:nvSpPr>
        <p:spPr>
          <a:xfrm>
            <a:off x="7167559" y="5981814"/>
            <a:ext cx="359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마우스 이동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–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 이동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BAC3D9-6934-6FBA-B372-93F1ED738A89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10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43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786925" cy="584775"/>
            <a:chOff x="727754" y="78129"/>
            <a:chExt cx="4962842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4304293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흐름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</a:t>
              </a:r>
              <a:endParaRPr lang="ko-KR" altLang="en-US" sz="32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24CD71E-5AD0-04C8-E15C-0D6A7289B8E0}"/>
              </a:ext>
            </a:extLst>
          </p:cNvPr>
          <p:cNvSpPr txBox="1">
            <a:spLocks/>
          </p:cNvSpPr>
          <p:nvPr/>
        </p:nvSpPr>
        <p:spPr>
          <a:xfrm>
            <a:off x="8473963" y="2806577"/>
            <a:ext cx="2634473" cy="2487706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9F72351-7A05-79DD-7840-AAC8B75BE06A}"/>
              </a:ext>
            </a:extLst>
          </p:cNvPr>
          <p:cNvSpPr txBox="1">
            <a:spLocks/>
          </p:cNvSpPr>
          <p:nvPr/>
        </p:nvSpPr>
        <p:spPr>
          <a:xfrm>
            <a:off x="4951011" y="2936587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시작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9AE69F2-2C37-F309-D259-3675B5124B9C}"/>
              </a:ext>
            </a:extLst>
          </p:cNvPr>
          <p:cNvSpPr txBox="1">
            <a:spLocks/>
          </p:cNvSpPr>
          <p:nvPr/>
        </p:nvSpPr>
        <p:spPr>
          <a:xfrm>
            <a:off x="4951011" y="4050430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종료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8604EED-1DD5-4AD7-E6DE-30480639BEBB}"/>
              </a:ext>
            </a:extLst>
          </p:cNvPr>
          <p:cNvSpPr txBox="1">
            <a:spLocks/>
          </p:cNvSpPr>
          <p:nvPr/>
        </p:nvSpPr>
        <p:spPr>
          <a:xfrm>
            <a:off x="8596465" y="2961220"/>
            <a:ext cx="2389469" cy="627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전투</a:t>
            </a:r>
            <a:endParaRPr lang="en-US" altLang="ko-KR" sz="32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4C3D8C7-2EA3-0CFF-7E0D-A681AA27A70C}"/>
              </a:ext>
            </a:extLst>
          </p:cNvPr>
          <p:cNvSpPr txBox="1">
            <a:spLocks/>
          </p:cNvSpPr>
          <p:nvPr/>
        </p:nvSpPr>
        <p:spPr>
          <a:xfrm>
            <a:off x="8596465" y="3736666"/>
            <a:ext cx="2389469" cy="6275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err="1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파밍</a:t>
            </a:r>
            <a:endParaRPr lang="en-US" altLang="ko-KR" sz="3200" dirty="0">
              <a:solidFill>
                <a:srgbClr val="92D05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EADA9F0-2172-E7B2-3C79-E72DD43FC727}"/>
              </a:ext>
            </a:extLst>
          </p:cNvPr>
          <p:cNvSpPr txBox="1">
            <a:spLocks/>
          </p:cNvSpPr>
          <p:nvPr/>
        </p:nvSpPr>
        <p:spPr>
          <a:xfrm>
            <a:off x="8596465" y="4512112"/>
            <a:ext cx="2389469" cy="6275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00B0F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임무</a:t>
            </a:r>
            <a:endParaRPr lang="en-US" altLang="ko-KR" sz="3200" dirty="0">
              <a:solidFill>
                <a:srgbClr val="00B0F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B7D5840-3DAA-2BFC-F8DB-B93596C9A10F}"/>
              </a:ext>
            </a:extLst>
          </p:cNvPr>
          <p:cNvSpPr/>
          <p:nvPr/>
        </p:nvSpPr>
        <p:spPr>
          <a:xfrm>
            <a:off x="7496787" y="2998322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2B2852B-0E78-DE59-ED02-DF84321949A0}"/>
              </a:ext>
            </a:extLst>
          </p:cNvPr>
          <p:cNvSpPr/>
          <p:nvPr/>
        </p:nvSpPr>
        <p:spPr>
          <a:xfrm rot="10800000">
            <a:off x="7462982" y="4112166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3120B349-104C-DCD4-FE15-017E20288C78}"/>
              </a:ext>
            </a:extLst>
          </p:cNvPr>
          <p:cNvSpPr txBox="1">
            <a:spLocks/>
          </p:cNvSpPr>
          <p:nvPr/>
        </p:nvSpPr>
        <p:spPr>
          <a:xfrm>
            <a:off x="8473962" y="2356702"/>
            <a:ext cx="2634474" cy="348978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실험실 내</a:t>
            </a:r>
            <a:r>
              <a:rPr lang="en-US" altLang="ko-KR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dirty="0" err="1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인게임</a:t>
            </a:r>
            <a:r>
              <a:rPr lang="en-US" altLang="ko-KR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D199EE0-E1FE-F9F3-CBAE-CDC2A9D10E27}"/>
              </a:ext>
            </a:extLst>
          </p:cNvPr>
          <p:cNvSpPr/>
          <p:nvPr/>
        </p:nvSpPr>
        <p:spPr>
          <a:xfrm>
            <a:off x="4005128" y="2998323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2665C837-7CB2-192A-6CA1-F158DEE4327A}"/>
              </a:ext>
            </a:extLst>
          </p:cNvPr>
          <p:cNvSpPr/>
          <p:nvPr/>
        </p:nvSpPr>
        <p:spPr>
          <a:xfrm rot="10800000">
            <a:off x="3971323" y="4112167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4C6BFC50-81E3-B3B8-FFA0-6B2BC407B064}"/>
              </a:ext>
            </a:extLst>
          </p:cNvPr>
          <p:cNvSpPr txBox="1">
            <a:spLocks/>
          </p:cNvSpPr>
          <p:nvPr/>
        </p:nvSpPr>
        <p:spPr>
          <a:xfrm>
            <a:off x="1362960" y="2806577"/>
            <a:ext cx="2389469" cy="193311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rgbClr val="FF00F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FF00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룸</a:t>
            </a:r>
            <a:endParaRPr lang="en-US" altLang="ko-KR" sz="3200" dirty="0">
              <a:solidFill>
                <a:srgbClr val="FF00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(</a:t>
            </a:r>
            <a:r>
              <a:rPr lang="ko-KR" altLang="en-US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팀 선정</a:t>
            </a:r>
            <a:r>
              <a:rPr lang="en-US" altLang="ko-KR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)</a:t>
            </a: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4B6751DE-5ADF-3E81-8296-536774DAEE66}"/>
              </a:ext>
            </a:extLst>
          </p:cNvPr>
          <p:cNvSpPr txBox="1">
            <a:spLocks/>
          </p:cNvSpPr>
          <p:nvPr/>
        </p:nvSpPr>
        <p:spPr>
          <a:xfrm>
            <a:off x="1362960" y="1441467"/>
            <a:ext cx="2389469" cy="55374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rgbClr val="FF00F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FF00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메인 화면</a:t>
            </a:r>
            <a:endParaRPr lang="en-US" altLang="ko-KR" sz="3200" dirty="0">
              <a:solidFill>
                <a:srgbClr val="FF00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7A7E17CB-A7A3-E1A6-92D3-D2809AB6B9E2}"/>
              </a:ext>
            </a:extLst>
          </p:cNvPr>
          <p:cNvSpPr txBox="1">
            <a:spLocks/>
          </p:cNvSpPr>
          <p:nvPr/>
        </p:nvSpPr>
        <p:spPr>
          <a:xfrm>
            <a:off x="4951010" y="2528834"/>
            <a:ext cx="2389469" cy="348978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실험실 입장</a:t>
            </a:r>
            <a:endParaRPr lang="en-US" altLang="ko-KR" sz="1600" dirty="0">
              <a:solidFill>
                <a:srgbClr val="F6D40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EA5DB8FD-01D5-8141-69F3-77B881225753}"/>
              </a:ext>
            </a:extLst>
          </p:cNvPr>
          <p:cNvSpPr txBox="1">
            <a:spLocks/>
          </p:cNvSpPr>
          <p:nvPr/>
        </p:nvSpPr>
        <p:spPr>
          <a:xfrm>
            <a:off x="4951010" y="4740196"/>
            <a:ext cx="2389469" cy="348978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실험실 탈출 </a:t>
            </a:r>
            <a:r>
              <a:rPr lang="en-US" altLang="ko-KR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전원 사망</a:t>
            </a:r>
            <a:endParaRPr lang="en-US" altLang="ko-KR" sz="1600" dirty="0">
              <a:solidFill>
                <a:srgbClr val="F6D40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18166B1C-F69E-5BFA-1090-A8C4E2CF3583}"/>
              </a:ext>
            </a:extLst>
          </p:cNvPr>
          <p:cNvSpPr/>
          <p:nvPr/>
        </p:nvSpPr>
        <p:spPr>
          <a:xfrm rot="5400000">
            <a:off x="2280822" y="2148866"/>
            <a:ext cx="553744" cy="504056"/>
          </a:xfrm>
          <a:prstGeom prst="rightArrow">
            <a:avLst/>
          </a:prstGeom>
          <a:solidFill>
            <a:schemeClr val="accent1"/>
          </a:solidFill>
          <a:ln>
            <a:solidFill>
              <a:srgbClr val="FF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D7784A-E08A-8FAE-F4B0-393326261264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11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029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AB6B445-B958-15AE-7A7B-C08F36568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74695"/>
              </p:ext>
            </p:extLst>
          </p:nvPr>
        </p:nvGraphicFramePr>
        <p:xfrm>
          <a:off x="5865228" y="1159646"/>
          <a:ext cx="5943600" cy="255451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50653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437067">
                  <a:extLst>
                    <a:ext uri="{9D8B030D-6E8A-4147-A177-3AD203B41FA5}">
                      <a16:colId xmlns:a16="http://schemas.microsoft.com/office/drawing/2014/main" val="2208367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투입구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총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</a:t>
                      </a: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시작과 동시에 특정 구역에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 씩 설치됨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23566"/>
                  </a:ext>
                </a:extLst>
              </a:tr>
              <a:tr h="1426755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피실험자들이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전뇌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코어가 된 아군 피실험자를 부활시키기 위해 사용하는 오브젝트로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코어를 든 상태로 상호작용 시 투입구가 설치된 구역 정 중앙에서 해당 코어의 피실험자가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의체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상태로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스폰됨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1394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BDDB318-496C-2EB7-1180-BC035FFF3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28557"/>
              </p:ext>
            </p:extLst>
          </p:nvPr>
        </p:nvGraphicFramePr>
        <p:xfrm>
          <a:off x="5865228" y="3786124"/>
          <a:ext cx="5943600" cy="26523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50653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437067">
                  <a:extLst>
                    <a:ext uri="{9D8B030D-6E8A-4147-A177-3AD203B41FA5}">
                      <a16:colId xmlns:a16="http://schemas.microsoft.com/office/drawing/2014/main" val="2208367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레이저 절단기</a:t>
                      </a:r>
                      <a:r>
                        <a:rPr lang="en-US" altLang="ko-KR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(</a:t>
                      </a:r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함정</a:t>
                      </a:r>
                      <a:r>
                        <a:rPr lang="en-US" altLang="ko-KR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)</a:t>
                      </a:r>
                      <a:endParaRPr lang="ko-KR" altLang="en-US" sz="2400" dirty="0">
                        <a:latin typeface="에스코어 드림 9 Black" panose="020B0A03030302020204" pitchFamily="34" charset="-127"/>
                        <a:ea typeface="에스코어 드림 9 Black" panose="020B0A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4014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총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25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</a:t>
                      </a: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각 구역마다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 씩 천장에 배치됨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23566"/>
                  </a:ext>
                </a:extLst>
              </a:tr>
              <a:tr h="1524623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일정 시간을 간격으로 작동하는 트랩으로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닿은 피실험자는 남은 체력과 상관 없이 </a:t>
                      </a:r>
                      <a:r>
                        <a:rPr lang="ko-KR" altLang="en-US" sz="13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전뇌</a:t>
                      </a: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코어 상태가 됨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 </a:t>
                      </a: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코어 상태의 피실험자나 단말기를 이용중인 피실험자는 내부 </a:t>
                      </a:r>
                      <a:r>
                        <a:rPr lang="ko-KR" altLang="en-US" sz="13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쿨타임과</a:t>
                      </a: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상관 없이 해당 함정을 작동시킬 수 있음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</a:p>
                    <a:p>
                      <a:pPr marL="0" indent="0" algn="ctr" latinLnBrk="1">
                        <a:buFont typeface="+mj-lt"/>
                        <a:buNone/>
                      </a:pPr>
                      <a:endParaRPr lang="en-US" altLang="ko-KR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또한 코어 상태의 플레이어는 절단기의 영향을 받지 않음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 </a:t>
                      </a:r>
                      <a:endParaRPr lang="ko-KR" altLang="en-US" sz="13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13949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285788" cy="584775"/>
            <a:chOff x="727754" y="78129"/>
            <a:chExt cx="6516787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858238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주요 오브젝트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EFDDBE4-9330-2B31-3716-B1E5C3865588}"/>
              </a:ext>
            </a:extLst>
          </p:cNvPr>
          <p:cNvCxnSpPr>
            <a:cxnSpLocks/>
          </p:cNvCxnSpPr>
          <p:nvPr/>
        </p:nvCxnSpPr>
        <p:spPr>
          <a:xfrm>
            <a:off x="5865228" y="1134816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6C95CA-F350-E17B-B9F2-6E99F5B6D9C1}"/>
              </a:ext>
            </a:extLst>
          </p:cNvPr>
          <p:cNvCxnSpPr>
            <a:cxnSpLocks/>
          </p:cNvCxnSpPr>
          <p:nvPr/>
        </p:nvCxnSpPr>
        <p:spPr>
          <a:xfrm>
            <a:off x="5865228" y="3761294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D65E87-88E4-379B-87EB-8417EA2A4E7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12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20A727-3DF0-76E8-4990-D7A21280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58" y="3786124"/>
            <a:ext cx="4412884" cy="26523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60C683-01F9-8642-2045-C9CDE2191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58" y="1134816"/>
            <a:ext cx="4412883" cy="261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AB6B445-B958-15AE-7A7B-C08F36568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571366"/>
              </p:ext>
            </p:extLst>
          </p:nvPr>
        </p:nvGraphicFramePr>
        <p:xfrm>
          <a:off x="5865228" y="1159646"/>
          <a:ext cx="5943600" cy="255451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50653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437067">
                  <a:extLst>
                    <a:ext uri="{9D8B030D-6E8A-4147-A177-3AD203B41FA5}">
                      <a16:colId xmlns:a16="http://schemas.microsoft.com/office/drawing/2014/main" val="2208367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카드키</a:t>
                      </a:r>
                      <a:endParaRPr lang="ko-KR" altLang="en-US" sz="2400" dirty="0">
                        <a:latin typeface="에스코어 드림 9 Black" panose="020B0A03030302020204" pitchFamily="34" charset="-127"/>
                        <a:ea typeface="에스코어 드림 9 Black" panose="020B0A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총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</a:t>
                      </a: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특정 조건 달성 시 무작위 구역에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 씩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스폰됨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23566"/>
                  </a:ext>
                </a:extLst>
              </a:tr>
              <a:tr h="1426755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피실험자가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명 체력이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 되어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전뇌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코어가 될 때마다 무작위 구역에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 씩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스폰되는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회성 아이템이며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최대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), 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획득한 카드키는 단말기의 활성화에 사용됨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 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1394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BDDB318-496C-2EB7-1180-BC035FFF3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852292"/>
              </p:ext>
            </p:extLst>
          </p:nvPr>
        </p:nvGraphicFramePr>
        <p:xfrm>
          <a:off x="5865228" y="3786124"/>
          <a:ext cx="5943600" cy="26523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50653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437067">
                  <a:extLst>
                    <a:ext uri="{9D8B030D-6E8A-4147-A177-3AD203B41FA5}">
                      <a16:colId xmlns:a16="http://schemas.microsoft.com/office/drawing/2014/main" val="2208367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단말기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4014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총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</a:t>
                      </a: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시작과 동시에 무작위 통로에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 씩 설치됨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23566"/>
                  </a:ext>
                </a:extLst>
              </a:tr>
              <a:tr h="1524623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카드키를 소모하여 활성화가 가능한 단말기는 통로 차단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특정 구역의 함정 영구 작동 등의 기능을 피실험자에게 제공함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해당 기능은 단말기 당 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회까지 사용 가능하며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횟수를 전부 소진한 단말기는 상호작용이 불가능함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 </a:t>
                      </a:r>
                    </a:p>
                    <a:p>
                      <a:pPr marL="0" indent="0" algn="ctr" latinLnBrk="1">
                        <a:buFont typeface="+mj-lt"/>
                        <a:buNone/>
                      </a:pPr>
                      <a:endParaRPr lang="en-US" altLang="ko-KR" sz="5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대의 단말기가 모두 활성화 될 경우 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단계 임무가 종료됨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13949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7923186" cy="584775"/>
            <a:chOff x="727754" y="78129"/>
            <a:chExt cx="8214358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2" y="78129"/>
              <a:ext cx="7555810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주요 오브젝트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에스코어 드림 1 Thin" panose="020B0403030302020204" pitchFamily="34" charset="-127"/>
                  <a:ea typeface="에스코어 드림 1 Thin" panose="020B0403030302020204" pitchFamily="34" charset="-127"/>
                  <a:cs typeface="+mn-cs"/>
                </a:rPr>
                <a:t>(</a:t>
              </a:r>
              <a:r>
                <a:rPr lang="en-US" altLang="ko-KR" sz="1600" b="1" dirty="0">
                  <a:solidFill>
                    <a:srgbClr val="FFFFFF"/>
                  </a:solidFill>
                  <a:latin typeface="에스코어 드림 1 Thin" panose="020B0403030302020204" pitchFamily="34" charset="-127"/>
                  <a:ea typeface="에스코어 드림 1 Thin" panose="020B0403030302020204" pitchFamily="34" charset="-127"/>
                </a:rPr>
                <a:t>1</a:t>
              </a:r>
              <a:r>
                <a:rPr lang="ko-KR" altLang="en-US" sz="1600" b="1" dirty="0">
                  <a:solidFill>
                    <a:srgbClr val="FFFFFF"/>
                  </a:solidFill>
                  <a:latin typeface="에스코어 드림 1 Thin" panose="020B0403030302020204" pitchFamily="34" charset="-127"/>
                  <a:ea typeface="에스코어 드림 1 Thin" panose="020B0403030302020204" pitchFamily="34" charset="-127"/>
                </a:rPr>
                <a:t>단계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에스코어 드림 1 Thin" panose="020B0403030302020204" pitchFamily="34" charset="-127"/>
                  <a:ea typeface="에스코어 드림 1 Thin" panose="020B0403030302020204" pitchFamily="34" charset="-127"/>
                  <a:cs typeface="+mn-cs"/>
                </a:rPr>
                <a:t> 임무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에스코어 드림 1 Thin" panose="020B0403030302020204" pitchFamily="34" charset="-127"/>
                  <a:ea typeface="에스코어 드림 1 Thin" panose="020B0403030302020204" pitchFamily="34" charset="-127"/>
                  <a:cs typeface="+mn-cs"/>
                </a:rPr>
                <a:t>)</a:t>
              </a:r>
              <a:endParaRPr lang="ko-KR" altLang="en-US" sz="32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05DD03-C1E2-302E-C577-E7C77F5CC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58" y="1079368"/>
            <a:ext cx="4412884" cy="26819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D86BCD-1C80-C741-C13C-5FE6B3A0A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58" y="3761294"/>
            <a:ext cx="4412884" cy="268192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EFDDBE4-9330-2B31-3716-B1E5C3865588}"/>
              </a:ext>
            </a:extLst>
          </p:cNvPr>
          <p:cNvCxnSpPr>
            <a:cxnSpLocks/>
          </p:cNvCxnSpPr>
          <p:nvPr/>
        </p:nvCxnSpPr>
        <p:spPr>
          <a:xfrm>
            <a:off x="5865228" y="1134816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6C95CA-F350-E17B-B9F2-6E99F5B6D9C1}"/>
              </a:ext>
            </a:extLst>
          </p:cNvPr>
          <p:cNvCxnSpPr>
            <a:cxnSpLocks/>
          </p:cNvCxnSpPr>
          <p:nvPr/>
        </p:nvCxnSpPr>
        <p:spPr>
          <a:xfrm>
            <a:off x="5865228" y="3761294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D65E87-88E4-379B-87EB-8417EA2A4E7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13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06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7788716" cy="584775"/>
            <a:chOff x="727754" y="78129"/>
            <a:chExt cx="8074947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7416398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주요 오브젝트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에스코어 드림 1 Thin" panose="020B0403030302020204" pitchFamily="34" charset="-127"/>
                  <a:ea typeface="에스코어 드림 1 Thin" panose="020B0403030302020204" pitchFamily="34" charset="-127"/>
                  <a:cs typeface="+mn-cs"/>
                </a:rPr>
                <a:t>(</a:t>
              </a:r>
              <a:r>
                <a:rPr lang="en-US" altLang="ko-KR" sz="1600" b="1" dirty="0">
                  <a:solidFill>
                    <a:srgbClr val="FFFFFF"/>
                  </a:solidFill>
                  <a:latin typeface="에스코어 드림 1 Thin" panose="020B0403030302020204" pitchFamily="34" charset="-127"/>
                  <a:ea typeface="에스코어 드림 1 Thin" panose="020B0403030302020204" pitchFamily="34" charset="-127"/>
                </a:rPr>
                <a:t>2</a:t>
              </a:r>
              <a:r>
                <a:rPr lang="ko-KR" altLang="en-US" sz="1600" b="1" dirty="0">
                  <a:solidFill>
                    <a:srgbClr val="FFFFFF"/>
                  </a:solidFill>
                  <a:latin typeface="에스코어 드림 1 Thin" panose="020B0403030302020204" pitchFamily="34" charset="-127"/>
                  <a:ea typeface="에스코어 드림 1 Thin" panose="020B0403030302020204" pitchFamily="34" charset="-127"/>
                </a:rPr>
                <a:t>단계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에스코어 드림 1 Thin" panose="020B0403030302020204" pitchFamily="34" charset="-127"/>
                  <a:ea typeface="에스코어 드림 1 Thin" panose="020B0403030302020204" pitchFamily="34" charset="-127"/>
                  <a:cs typeface="+mn-cs"/>
                </a:rPr>
                <a:t> 임무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에스코어 드림 1 Thin" panose="020B0403030302020204" pitchFamily="34" charset="-127"/>
                  <a:ea typeface="에스코어 드림 1 Thin" panose="020B0403030302020204" pitchFamily="34" charset="-127"/>
                  <a:cs typeface="+mn-cs"/>
                </a:rPr>
                <a:t>)</a:t>
              </a:r>
              <a:endParaRPr lang="ko-KR" altLang="en-US" sz="32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C7D860D-7635-4520-909D-94AB1C18B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882960"/>
              </p:ext>
            </p:extLst>
          </p:nvPr>
        </p:nvGraphicFramePr>
        <p:xfrm>
          <a:off x="5865228" y="1159646"/>
          <a:ext cx="5943600" cy="255451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50653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437067">
                  <a:extLst>
                    <a:ext uri="{9D8B030D-6E8A-4147-A177-3AD203B41FA5}">
                      <a16:colId xmlns:a16="http://schemas.microsoft.com/office/drawing/2014/main" val="2208367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분쇄기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총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</a:t>
                      </a: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시작과 동시에 </a:t>
                      </a:r>
                      <a:r>
                        <a:rPr lang="ko-KR" altLang="en-US" sz="11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맵의</a:t>
                      </a:r>
                      <a:r>
                        <a:rPr lang="ko-KR" altLang="en-US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꼭짓점에 해당하는 구역에 </a:t>
                      </a:r>
                      <a:r>
                        <a:rPr lang="en-US" altLang="ko-KR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1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 씩 설치됨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23566"/>
                  </a:ext>
                </a:extLst>
              </a:tr>
              <a:tr h="1426755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피실험자들이 </a:t>
                      </a:r>
                      <a:r>
                        <a:rPr lang="ko-KR" altLang="en-US" sz="1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전뇌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코어 상태의 적 피실험자를 영구적으로 사살할 때 사용하는 오브젝트로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1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차 임무가 달성되면 자동으로 활성화되어 </a:t>
                      </a:r>
                      <a:r>
                        <a:rPr lang="ko-KR" altLang="en-US" sz="1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맵의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외곽을 천천히 이동하기 시작함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분쇄기의 통상 이동 속도는 활성화 전 분쇄기 사용 횟수에 따라 증가함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</a:p>
                    <a:p>
                      <a:pPr marL="0" indent="0" algn="ctr" latinLnBrk="1">
                        <a:buFont typeface="+mj-lt"/>
                        <a:buNone/>
                      </a:pPr>
                      <a:endParaRPr lang="en-US" altLang="ko-KR" sz="5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이동 중인 분쇄기의 감지 범위 내에 플레이어가 접근 시 통상 속도의 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배로 고속 이동하며 이동 방향의 모든 피실험자를 분쇄함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endParaRPr lang="en-US" altLang="ko-KR" sz="12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13949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EFDDBE4-9330-2B31-3716-B1E5C3865588}"/>
              </a:ext>
            </a:extLst>
          </p:cNvPr>
          <p:cNvCxnSpPr>
            <a:cxnSpLocks/>
          </p:cNvCxnSpPr>
          <p:nvPr/>
        </p:nvCxnSpPr>
        <p:spPr>
          <a:xfrm>
            <a:off x="5865228" y="1134816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F912F9-42BC-D937-C9FB-48A37156C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698936"/>
              </p:ext>
            </p:extLst>
          </p:nvPr>
        </p:nvGraphicFramePr>
        <p:xfrm>
          <a:off x="5865228" y="3786124"/>
          <a:ext cx="5943600" cy="26523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50653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437067">
                  <a:extLst>
                    <a:ext uri="{9D8B030D-6E8A-4147-A177-3AD203B41FA5}">
                      <a16:colId xmlns:a16="http://schemas.microsoft.com/office/drawing/2014/main" val="2208367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4014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총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</a:t>
                      </a: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단계 임무 달성 시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정중앙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구역에서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스폰됨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23566"/>
                  </a:ext>
                </a:extLst>
              </a:tr>
              <a:tr h="1524623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실험장 탈출을 위해 필요한 아이템으로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피실험자가 습득 시 충전이 시작되며 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100% </a:t>
                      </a: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충전이 완료되면 무작위 구역이 탈출구로 지정됨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</a:p>
                    <a:p>
                      <a:pPr marL="0" indent="0" algn="ctr" latinLnBrk="1">
                        <a:buFont typeface="+mj-lt"/>
                        <a:buNone/>
                      </a:pPr>
                      <a:endParaRPr lang="en-US" altLang="ko-KR" sz="5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탈출구는 오직 오브젝트를 가진 팀만이 들어갈 수 있으며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조건에 부합한 팀의 생존 중인 모든 피실험자가 탈출구에 들어가는데 성공하면 해당 팀이 승리하며 게임이 종료됨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endParaRPr lang="ko-KR" altLang="en-US" sz="13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1394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6C95CA-F350-E17B-B9F2-6E99F5B6D9C1}"/>
              </a:ext>
            </a:extLst>
          </p:cNvPr>
          <p:cNvCxnSpPr>
            <a:cxnSpLocks/>
          </p:cNvCxnSpPr>
          <p:nvPr/>
        </p:nvCxnSpPr>
        <p:spPr>
          <a:xfrm>
            <a:off x="5865228" y="3761294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Vincent Lebocey - Energy cell">
            <a:extLst>
              <a:ext uri="{FF2B5EF4-FFF2-40B4-BE49-F238E27FC236}">
                <a16:creationId xmlns:a16="http://schemas.microsoft.com/office/drawing/2014/main" id="{420E0AC4-FAA4-BC4B-16F1-6E93AA7BB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8" y="3750279"/>
            <a:ext cx="4412884" cy="271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D3E628-7158-59E8-9B92-60EFBEC12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58" y="1079007"/>
            <a:ext cx="4412884" cy="27110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7F6B10D-5988-53C0-2752-D17605659F7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14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096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2" y="0"/>
            <a:ext cx="12192001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389483" cy="584775"/>
            <a:chOff x="727754" y="78129"/>
            <a:chExt cx="662429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965744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중점 연구 과제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4124E2-7721-6591-CE6B-F9846AFA7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446850"/>
              </p:ext>
            </p:extLst>
          </p:nvPr>
        </p:nvGraphicFramePr>
        <p:xfrm>
          <a:off x="1436529" y="2079862"/>
          <a:ext cx="9596838" cy="340647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07383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7523003">
                  <a:extLst>
                    <a:ext uri="{9D8B030D-6E8A-4147-A177-3AD203B41FA5}">
                      <a16:colId xmlns:a16="http://schemas.microsoft.com/office/drawing/2014/main" val="2698475387"/>
                    </a:ext>
                  </a:extLst>
                </a:gridCol>
              </a:tblGrid>
              <a:tr h="567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중점 연구 과제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김동재</a:t>
                      </a:r>
                      <a:endParaRPr lang="ko-KR" altLang="en-US" sz="32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Boost/ASIO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를 사용한 서버 구현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다른 객체와 충돌하면서 그을린 흔적을 남기는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파티클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7561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전뇌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코어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분쇄기를 사용한 부활 및 사살 시스템 기획 및 기획한 게임의 컨셉 유지를 위한 게임 내 모든 오브젝트 자체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180081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AC6629-577F-149F-958C-AB2483F474DA}"/>
              </a:ext>
            </a:extLst>
          </p:cNvPr>
          <p:cNvCxnSpPr>
            <a:cxnSpLocks/>
          </p:cNvCxnSpPr>
          <p:nvPr/>
        </p:nvCxnSpPr>
        <p:spPr>
          <a:xfrm>
            <a:off x="1436529" y="2079862"/>
            <a:ext cx="959683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2934DB-470B-C9BD-2F08-67BAB005854C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15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04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2" y="0"/>
            <a:ext cx="12192001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389483" cy="584775"/>
            <a:chOff x="727754" y="78129"/>
            <a:chExt cx="662429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965744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타 게임과의 비교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6 .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010C5F-1662-9A0B-E918-1F4E14A2D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94" y="2111186"/>
            <a:ext cx="5181599" cy="337968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E016F03-9650-EB5F-248C-5221EA571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87170"/>
              </p:ext>
            </p:extLst>
          </p:nvPr>
        </p:nvGraphicFramePr>
        <p:xfrm>
          <a:off x="6447799" y="2147046"/>
          <a:ext cx="5266626" cy="3379688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33493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3931687">
                  <a:extLst>
                    <a:ext uri="{9D8B030D-6E8A-4147-A177-3AD203B41FA5}">
                      <a16:colId xmlns:a16="http://schemas.microsoft.com/office/drawing/2014/main" val="220836787"/>
                    </a:ext>
                  </a:extLst>
                </a:gridCol>
              </a:tblGrid>
              <a:tr h="6670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유사 게임 </a:t>
                      </a:r>
                      <a:r>
                        <a:rPr lang="en-US" altLang="ko-KR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: Hunt Showdown</a:t>
                      </a:r>
                      <a:endParaRPr lang="ko-KR" altLang="en-US" sz="2400" dirty="0">
                        <a:latin typeface="에스코어 드림 9 Black" panose="020B0A03030302020204" pitchFamily="34" charset="-127"/>
                        <a:ea typeface="에스코어 드림 9 Black" panose="020B0A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712645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체력이 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 되어 쓰러진 플레이어도 </a:t>
                      </a:r>
                      <a:r>
                        <a:rPr lang="ko-KR" altLang="en-US" sz="14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전뇌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코어 상태로 게임에 참여가 가능함</a:t>
                      </a:r>
                      <a:endParaRPr lang="en-US" altLang="ko-KR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적 플레이어의 영구적인 사망이 게임 난이도를 상승시키는 원인이 됨</a:t>
                      </a:r>
                      <a:endParaRPr lang="en-US" altLang="ko-KR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환풍구와 같은 이동수단이 존재해 빠른 합류 및 도주가 가능함</a:t>
                      </a:r>
                      <a:endParaRPr lang="en-US" altLang="ko-KR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구역 곳곳에 설치된 함정으로 인해 플레이어가 안전을 확실하게 확보할 수 있는 공간이 극도로 제한됨</a:t>
                      </a:r>
                      <a:endParaRPr lang="en-US" altLang="ko-KR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24E504-EB36-1711-335F-A570CABC3CE8}"/>
              </a:ext>
            </a:extLst>
          </p:cNvPr>
          <p:cNvCxnSpPr>
            <a:cxnSpLocks/>
          </p:cNvCxnSpPr>
          <p:nvPr/>
        </p:nvCxnSpPr>
        <p:spPr>
          <a:xfrm>
            <a:off x="6447799" y="2124363"/>
            <a:ext cx="526662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18F268-EFB3-BDFC-C4F8-3AB3ABE949CF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16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32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2" y="0"/>
            <a:ext cx="12192001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389483" cy="584775"/>
            <a:chOff x="727754" y="78129"/>
            <a:chExt cx="662429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965744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일정 및 구성원 역할 분담</a:t>
              </a:r>
              <a:endParaRPr lang="ko-KR" altLang="en-US" sz="32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7 .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3F2756-0A70-FCB8-6E5E-D8BE6DC0F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365865"/>
              </p:ext>
            </p:extLst>
          </p:nvPr>
        </p:nvGraphicFramePr>
        <p:xfrm>
          <a:off x="931639" y="1095992"/>
          <a:ext cx="10784268" cy="4596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108">
                  <a:extLst>
                    <a:ext uri="{9D8B030D-6E8A-4147-A177-3AD203B41FA5}">
                      <a16:colId xmlns:a16="http://schemas.microsoft.com/office/drawing/2014/main" val="2622814202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384080111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2535636386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4014067776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3009606508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3944913367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1957804396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4241474774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234194555"/>
                    </a:ext>
                  </a:extLst>
                </a:gridCol>
              </a:tblGrid>
              <a:tr h="349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1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2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3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4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5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6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7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8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858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로직 구현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875569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캐릭터 컨트롤 구현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98888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로직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AI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구현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255577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인게임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기본 프레임워크 구현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28216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UI 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제작 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 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적용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58019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 적용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146759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이펙트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셰이더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파티클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구현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416449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/ 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 제작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088621"/>
                  </a:ext>
                </a:extLst>
              </a:tr>
              <a:tr h="47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버그 테스트 및 수정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61010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5CDEDB7-7238-50F3-0F64-8B5862B46494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17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DDB912B-0E64-F9B2-495D-255134AB8310}"/>
              </a:ext>
            </a:extLst>
          </p:cNvPr>
          <p:cNvCxnSpPr>
            <a:cxnSpLocks/>
          </p:cNvCxnSpPr>
          <p:nvPr/>
        </p:nvCxnSpPr>
        <p:spPr>
          <a:xfrm>
            <a:off x="931638" y="1056109"/>
            <a:ext cx="1078426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04704F9-2220-FC76-FB20-74E8F7180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077566"/>
              </p:ext>
            </p:extLst>
          </p:nvPr>
        </p:nvGraphicFramePr>
        <p:xfrm>
          <a:off x="931638" y="5903411"/>
          <a:ext cx="10784268" cy="59436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79737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1797378">
                  <a:extLst>
                    <a:ext uri="{9D8B030D-6E8A-4147-A177-3AD203B41FA5}">
                      <a16:colId xmlns:a16="http://schemas.microsoft.com/office/drawing/2014/main" val="2754834642"/>
                    </a:ext>
                  </a:extLst>
                </a:gridCol>
                <a:gridCol w="1797378">
                  <a:extLst>
                    <a:ext uri="{9D8B030D-6E8A-4147-A177-3AD203B41FA5}">
                      <a16:colId xmlns:a16="http://schemas.microsoft.com/office/drawing/2014/main" val="3890421597"/>
                    </a:ext>
                  </a:extLst>
                </a:gridCol>
                <a:gridCol w="1797378">
                  <a:extLst>
                    <a:ext uri="{9D8B030D-6E8A-4147-A177-3AD203B41FA5}">
                      <a16:colId xmlns:a16="http://schemas.microsoft.com/office/drawing/2014/main" val="55868029"/>
                    </a:ext>
                  </a:extLst>
                </a:gridCol>
                <a:gridCol w="1797378">
                  <a:extLst>
                    <a:ext uri="{9D8B030D-6E8A-4147-A177-3AD203B41FA5}">
                      <a16:colId xmlns:a16="http://schemas.microsoft.com/office/drawing/2014/main" val="1067808709"/>
                    </a:ext>
                  </a:extLst>
                </a:gridCol>
                <a:gridCol w="1797378">
                  <a:extLst>
                    <a:ext uri="{9D8B030D-6E8A-4147-A177-3AD203B41FA5}">
                      <a16:colId xmlns:a16="http://schemas.microsoft.com/office/drawing/2014/main" val="11081117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김동재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양정우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임윤수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기획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모델링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팀 전원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47044C3-ECB5-A234-D220-213D8521E083}"/>
              </a:ext>
            </a:extLst>
          </p:cNvPr>
          <p:cNvCxnSpPr>
            <a:cxnSpLocks/>
          </p:cNvCxnSpPr>
          <p:nvPr/>
        </p:nvCxnSpPr>
        <p:spPr>
          <a:xfrm>
            <a:off x="931639" y="5869153"/>
            <a:ext cx="1078426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450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2" y="0"/>
            <a:ext cx="12192001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389483" cy="584775"/>
            <a:chOff x="727754" y="78129"/>
            <a:chExt cx="662429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965744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Q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&amp;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A</a:t>
              </a:r>
              <a:endParaRPr lang="ko-KR" altLang="en-US" sz="32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8 .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A067CC-9F83-78B7-A01B-3E9558FE6897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18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61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5A36E0-66D2-7283-086B-0269C32DE01F}"/>
              </a:ext>
            </a:extLst>
          </p:cNvPr>
          <p:cNvGrpSpPr/>
          <p:nvPr/>
        </p:nvGrpSpPr>
        <p:grpSpPr>
          <a:xfrm>
            <a:off x="2115669" y="1811355"/>
            <a:ext cx="3797808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4B3EB94-D26D-7F3C-C2FC-CB5CE1B1FC05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EC4E21F-9C28-F55B-62AC-806690AF1660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1.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F8D7AD3-CDA5-862B-F866-2C67CABEDD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A63270-28A7-1E09-6BD7-0DA30195BB63}"/>
                </a:ext>
              </a:extLst>
            </p:cNvPr>
            <p:cNvSpPr txBox="1"/>
            <p:nvPr/>
          </p:nvSpPr>
          <p:spPr>
            <a:xfrm>
              <a:off x="2713077" y="1913482"/>
              <a:ext cx="319143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개인별 준비 현황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597D857-69DA-CF69-F979-0513DBF61757}"/>
              </a:ext>
            </a:extLst>
          </p:cNvPr>
          <p:cNvGrpSpPr/>
          <p:nvPr/>
        </p:nvGrpSpPr>
        <p:grpSpPr>
          <a:xfrm>
            <a:off x="2115669" y="2873191"/>
            <a:ext cx="3797808" cy="601524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0DCB2E0-DDD4-1C36-F0D5-5522C7A27E0C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0BD0C52-7EF4-83BC-5199-B64878EE8B71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2.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CDE52214-354E-9969-C110-D44AB7D059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63BD3E-9BAF-B916-208D-6D0261BEEA7A}"/>
                </a:ext>
              </a:extLst>
            </p:cNvPr>
            <p:cNvSpPr txBox="1"/>
            <p:nvPr/>
          </p:nvSpPr>
          <p:spPr>
            <a:xfrm>
              <a:off x="2713077" y="1913482"/>
              <a:ext cx="319143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환경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19AE3E9-CC06-2E0A-CAA1-CEF937058C80}"/>
              </a:ext>
            </a:extLst>
          </p:cNvPr>
          <p:cNvGrpSpPr/>
          <p:nvPr/>
        </p:nvGrpSpPr>
        <p:grpSpPr>
          <a:xfrm>
            <a:off x="2115669" y="3935027"/>
            <a:ext cx="3797808" cy="601520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4099718-E501-949D-5474-44868CB54604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8754221-E52C-FBA1-E3AA-CF535111BF03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3.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F0C21F7-C1D3-15E6-BB27-E84C56122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ECF7AA-0762-D037-C70E-7A62A23647B8}"/>
                </a:ext>
              </a:extLst>
            </p:cNvPr>
            <p:cNvSpPr txBox="1"/>
            <p:nvPr/>
          </p:nvSpPr>
          <p:spPr>
            <a:xfrm>
              <a:off x="2713077" y="1913482"/>
              <a:ext cx="319143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연구 목적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56434F9-2701-A669-E8E9-A00A1B9DC11D}"/>
              </a:ext>
            </a:extLst>
          </p:cNvPr>
          <p:cNvGrpSpPr/>
          <p:nvPr/>
        </p:nvGrpSpPr>
        <p:grpSpPr>
          <a:xfrm>
            <a:off x="2115669" y="4996863"/>
            <a:ext cx="3797808" cy="587666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9643A2A-6FD2-F2EC-8E2F-60DB612ECDEF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F81D6FF-5D07-5908-E9F8-B992935DAD87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4.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96764DA7-6BA1-EF96-B627-E8E321FA0B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6BFBE3-9F10-042A-4B1F-73DBD0D7DFC6}"/>
                </a:ext>
              </a:extLst>
            </p:cNvPr>
            <p:cNvSpPr txBox="1"/>
            <p:nvPr/>
          </p:nvSpPr>
          <p:spPr>
            <a:xfrm>
              <a:off x="2713077" y="1836164"/>
              <a:ext cx="3191435" cy="52396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게임 소개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E860E03-948F-18DA-C466-1197F30DD48B}"/>
              </a:ext>
            </a:extLst>
          </p:cNvPr>
          <p:cNvGrpSpPr/>
          <p:nvPr/>
        </p:nvGrpSpPr>
        <p:grpSpPr>
          <a:xfrm>
            <a:off x="7571054" y="1811355"/>
            <a:ext cx="3797808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7069C32-EDD2-5C0C-55A3-9C0B32364D9C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6451F34-4B34-3D42-3A57-EA9A1FCEFD41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5.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30D8FC1-EA3C-94A6-40E4-C7FEA7078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1A6868A-FCE2-A439-877F-ECF1E3ABDEF5}"/>
                </a:ext>
              </a:extLst>
            </p:cNvPr>
            <p:cNvSpPr txBox="1"/>
            <p:nvPr/>
          </p:nvSpPr>
          <p:spPr>
            <a:xfrm>
              <a:off x="2713077" y="1842198"/>
              <a:ext cx="3191435" cy="5119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중점 연구 분야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08FC783-6747-3E92-9026-E3C690AD1FE5}"/>
              </a:ext>
            </a:extLst>
          </p:cNvPr>
          <p:cNvGrpSpPr/>
          <p:nvPr/>
        </p:nvGrpSpPr>
        <p:grpSpPr>
          <a:xfrm>
            <a:off x="7571054" y="2873191"/>
            <a:ext cx="3797808" cy="601524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48AEFF6-B8B7-E402-6E04-C0DC3C6D57CE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083C40B-E3AB-A089-4777-83CAAA849CF3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6.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EA87E5E3-A940-AD4D-6196-D0F30565A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A0FF4F-B3DB-4387-87F7-A40541571404}"/>
                </a:ext>
              </a:extLst>
            </p:cNvPr>
            <p:cNvSpPr txBox="1"/>
            <p:nvPr/>
          </p:nvSpPr>
          <p:spPr>
            <a:xfrm>
              <a:off x="2713077" y="1842200"/>
              <a:ext cx="3191435" cy="5118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타 게임과의 비교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BABCCDB-69BD-2BC4-4337-5CC1F71C10B1}"/>
              </a:ext>
            </a:extLst>
          </p:cNvPr>
          <p:cNvGrpSpPr/>
          <p:nvPr/>
        </p:nvGrpSpPr>
        <p:grpSpPr>
          <a:xfrm>
            <a:off x="7571054" y="3935027"/>
            <a:ext cx="3797808" cy="601520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0A6731A-1CC4-79D4-89FB-60079172372D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D8D9974A-92CA-5279-E4DD-047CC8C83ADE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7.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EBED63B-BA38-ABE8-B425-14AFFEB96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48ADAEF-9560-E982-0291-B9C7916CCEF9}"/>
                </a:ext>
              </a:extLst>
            </p:cNvPr>
            <p:cNvSpPr txBox="1"/>
            <p:nvPr/>
          </p:nvSpPr>
          <p:spPr>
            <a:xfrm>
              <a:off x="2713077" y="1842198"/>
              <a:ext cx="3191435" cy="5119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일정 및 구성원 역할 분담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700A942-D81B-AF8D-6659-D504FF6CC022}"/>
              </a:ext>
            </a:extLst>
          </p:cNvPr>
          <p:cNvGrpSpPr/>
          <p:nvPr/>
        </p:nvGrpSpPr>
        <p:grpSpPr>
          <a:xfrm>
            <a:off x="7571054" y="4996863"/>
            <a:ext cx="3797808" cy="587666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A7F72C6-0370-C6C1-CACB-1AB9C2833BD6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6DCAA7B-ECBD-44C7-6933-59C1A45DCF60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8.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1A43209-1624-A63E-6104-20B1637C53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9171FB9-037F-B419-0811-B9C0D3DABFF5}"/>
                </a:ext>
              </a:extLst>
            </p:cNvPr>
            <p:cNvSpPr txBox="1"/>
            <p:nvPr/>
          </p:nvSpPr>
          <p:spPr>
            <a:xfrm>
              <a:off x="2713077" y="1836164"/>
              <a:ext cx="3191435" cy="52396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Q &amp; A</a:t>
              </a:r>
              <a:endPara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9E7B309-4520-31B5-C0AF-7F5442E01E58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F5ED432-0479-87CD-CFBF-95590F498382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목차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DEA3998-8BF3-998C-C4C3-44859A3926C2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0 .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9CFF1B-C58C-0273-ADBD-1F420D769B5A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1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67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개인별 준비 현황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F775A9F-5AFD-C5AD-BC6E-A905D9D1C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294850"/>
              </p:ext>
            </p:extLst>
          </p:nvPr>
        </p:nvGraphicFramePr>
        <p:xfrm>
          <a:off x="1436529" y="2079862"/>
          <a:ext cx="9596838" cy="340647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07383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599765">
                  <a:extLst>
                    <a:ext uri="{9D8B030D-6E8A-4147-A177-3AD203B41FA5}">
                      <a16:colId xmlns:a16="http://schemas.microsoft.com/office/drawing/2014/main" val="2698475387"/>
                    </a:ext>
                  </a:extLst>
                </a:gridCol>
                <a:gridCol w="4923238">
                  <a:extLst>
                    <a:ext uri="{9D8B030D-6E8A-4147-A177-3AD203B41FA5}">
                      <a16:colId xmlns:a16="http://schemas.microsoft.com/office/drawing/2014/main" val="1244126090"/>
                    </a:ext>
                  </a:extLst>
                </a:gridCol>
              </a:tblGrid>
              <a:tr h="567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수강과목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김동재</a:t>
                      </a:r>
                      <a:endParaRPr lang="ko-KR" altLang="en-US" sz="32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C, C++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프로그래밍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STL,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 프로그래밍</a:t>
                      </a:r>
                      <a:endParaRPr lang="en-US" altLang="ko-KR" sz="1400" b="1" dirty="0">
                        <a:solidFill>
                          <a:srgbClr val="FFC000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C, C++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프로그래밍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STL,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</a:t>
                      </a: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게임프로그래밍</a:t>
                      </a: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 ~ 2</a:t>
                      </a:r>
                      <a:endParaRPr lang="ko-KR" altLang="en-US" sz="1400" b="1" dirty="0">
                        <a:solidFill>
                          <a:srgbClr val="FFC000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7561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C, C++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프로그래밍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STL,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게임기획</a:t>
                      </a: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 ~ 2, 3D</a:t>
                      </a: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</a:t>
                      </a: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 ~ 2, 3D</a:t>
                      </a: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</a:t>
                      </a: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endParaRPr lang="ko-KR" altLang="en-US" sz="1400" b="1" dirty="0">
                        <a:solidFill>
                          <a:srgbClr val="FFC000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180081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EE130B-BEB7-753F-333E-C986C1D9759D}"/>
              </a:ext>
            </a:extLst>
          </p:cNvPr>
          <p:cNvCxnSpPr>
            <a:cxnSpLocks/>
          </p:cNvCxnSpPr>
          <p:nvPr/>
        </p:nvCxnSpPr>
        <p:spPr>
          <a:xfrm>
            <a:off x="1436529" y="2079862"/>
            <a:ext cx="959683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2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24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환경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2 .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648122C-744C-CB27-EEDE-D36BC829C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069479"/>
              </p:ext>
            </p:extLst>
          </p:nvPr>
        </p:nvGraphicFramePr>
        <p:xfrm>
          <a:off x="1456073" y="1739153"/>
          <a:ext cx="9606378" cy="415663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8000" dir="5400000" sy="-100000" algn="bl" rotWithShape="0"/>
                </a:effectLst>
                <a:tableStyleId>{5C22544A-7EE6-4342-B048-85BDC9FD1C3A}</a:tableStyleId>
              </a:tblPr>
              <a:tblGrid>
                <a:gridCol w="4803189">
                  <a:extLst>
                    <a:ext uri="{9D8B030D-6E8A-4147-A177-3AD203B41FA5}">
                      <a16:colId xmlns:a16="http://schemas.microsoft.com/office/drawing/2014/main" val="3565890876"/>
                    </a:ext>
                  </a:extLst>
                </a:gridCol>
                <a:gridCol w="4803189">
                  <a:extLst>
                    <a:ext uri="{9D8B030D-6E8A-4147-A177-3AD203B41FA5}">
                      <a16:colId xmlns:a16="http://schemas.microsoft.com/office/drawing/2014/main" val="2998231533"/>
                    </a:ext>
                  </a:extLst>
                </a:gridCol>
              </a:tblGrid>
              <a:tr h="4811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개발 툴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74842"/>
                  </a:ext>
                </a:extLst>
              </a:tr>
              <a:tr h="12251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743124"/>
                  </a:ext>
                </a:extLst>
              </a:tr>
              <a:tr h="12251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328249"/>
                  </a:ext>
                </a:extLst>
              </a:tr>
              <a:tr h="12251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230069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F9F0131-5C94-9761-DB00-858B9D8EF7BC}"/>
              </a:ext>
            </a:extLst>
          </p:cNvPr>
          <p:cNvCxnSpPr>
            <a:cxnSpLocks/>
          </p:cNvCxnSpPr>
          <p:nvPr/>
        </p:nvCxnSpPr>
        <p:spPr>
          <a:xfrm>
            <a:off x="1456073" y="1730359"/>
            <a:ext cx="96063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스크린샷, 직사각형, 사각형, 라인이(가) 표시된 사진&#10;&#10;자동 생성된 설명">
            <a:extLst>
              <a:ext uri="{FF2B5EF4-FFF2-40B4-BE49-F238E27FC236}">
                <a16:creationId xmlns:a16="http://schemas.microsoft.com/office/drawing/2014/main" id="{7351AE27-0334-28FB-62E6-C10B0D37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61" y="2404748"/>
            <a:ext cx="820270" cy="820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B719A2-3BB3-4FCA-3102-DB9EA14BDFE4}"/>
              </a:ext>
            </a:extLst>
          </p:cNvPr>
          <p:cNvSpPr txBox="1"/>
          <p:nvPr/>
        </p:nvSpPr>
        <p:spPr>
          <a:xfrm>
            <a:off x="2655851" y="2353227"/>
            <a:ext cx="3377396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Microsoft Windows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Microsoft</a:t>
            </a:r>
            <a:r>
              <a:rPr lang="ko-KR" altLang="en-US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Windows</a:t>
            </a:r>
            <a:r>
              <a:rPr lang="ko-KR" altLang="en-US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11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CF335642-6081-A883-C898-95078DABE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5" y="2327615"/>
            <a:ext cx="1721221" cy="9681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3C4412-41D5-3DB8-02F6-76107AC0A23D}"/>
              </a:ext>
            </a:extLst>
          </p:cNvPr>
          <p:cNvSpPr txBox="1"/>
          <p:nvPr/>
        </p:nvSpPr>
        <p:spPr>
          <a:xfrm>
            <a:off x="7910321" y="2550098"/>
            <a:ext cx="21032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GitHub</a:t>
            </a:r>
          </a:p>
        </p:txBody>
      </p:sp>
      <p:pic>
        <p:nvPicPr>
          <p:cNvPr id="20" name="그림 19" descr="그래픽, 보라색, 라일락, 다채로움이(가) 표시된 사진&#10;&#10;자동 생성된 설명">
            <a:extLst>
              <a:ext uri="{FF2B5EF4-FFF2-40B4-BE49-F238E27FC236}">
                <a16:creationId xmlns:a16="http://schemas.microsoft.com/office/drawing/2014/main" id="{6144156C-57AC-FA51-D39C-3CAFB7BB8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642" y="3535685"/>
            <a:ext cx="1014955" cy="9789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0CD674-9452-FDF2-3B37-850255DAB165}"/>
              </a:ext>
            </a:extLst>
          </p:cNvPr>
          <p:cNvSpPr txBox="1"/>
          <p:nvPr/>
        </p:nvSpPr>
        <p:spPr>
          <a:xfrm>
            <a:off x="2659301" y="3714166"/>
            <a:ext cx="2836063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Visual Studio 2022 </a:t>
            </a:r>
          </a:p>
        </p:txBody>
      </p:sp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E90D78BF-5CD6-59E5-287D-2741DFE63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843" y="3714165"/>
            <a:ext cx="1402011" cy="5725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5547BD3-C39B-D7A4-26BC-55D73FD73A3F}"/>
              </a:ext>
            </a:extLst>
          </p:cNvPr>
          <p:cNvSpPr txBox="1"/>
          <p:nvPr/>
        </p:nvSpPr>
        <p:spPr>
          <a:xfrm>
            <a:off x="7910321" y="3763543"/>
            <a:ext cx="21032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Direct X12</a:t>
            </a:r>
          </a:p>
        </p:txBody>
      </p:sp>
      <p:pic>
        <p:nvPicPr>
          <p:cNvPr id="26" name="그림 25" descr="텍스트, 로고, 그래픽, 폰트이(가) 표시된 사진&#10;&#10;자동 생성된 설명">
            <a:extLst>
              <a:ext uri="{FF2B5EF4-FFF2-40B4-BE49-F238E27FC236}">
                <a16:creationId xmlns:a16="http://schemas.microsoft.com/office/drawing/2014/main" id="{4A02DC17-3A80-22FF-FB7A-F5A6978B1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6073" y="4731939"/>
            <a:ext cx="1199778" cy="10587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519F4D3-93B9-C672-190A-E8BD7EB04BEA}"/>
              </a:ext>
            </a:extLst>
          </p:cNvPr>
          <p:cNvSpPr txBox="1"/>
          <p:nvPr/>
        </p:nvSpPr>
        <p:spPr>
          <a:xfrm>
            <a:off x="2655851" y="4945932"/>
            <a:ext cx="2836063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3ds Max</a:t>
            </a:r>
            <a:r>
              <a:rPr lang="ko-KR" altLang="en-US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2024</a:t>
            </a:r>
          </a:p>
        </p:txBody>
      </p:sp>
      <p:pic>
        <p:nvPicPr>
          <p:cNvPr id="29" name="그림 28" descr="상징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9ED31AA4-2A27-F8DF-AA8E-32FFDB83A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0334" y="4780431"/>
            <a:ext cx="936231" cy="9156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F44FDA-1BE8-DD69-8A93-141D04309523}"/>
              </a:ext>
            </a:extLst>
          </p:cNvPr>
          <p:cNvSpPr txBox="1"/>
          <p:nvPr/>
        </p:nvSpPr>
        <p:spPr>
          <a:xfrm>
            <a:off x="7910320" y="4945932"/>
            <a:ext cx="2963868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Adobe Photoshop 2023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A22757-ECEC-F089-5C20-FDA47189AE77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3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808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연구 목적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648122C-744C-CB27-EEDE-D36BC829C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328126"/>
              </p:ext>
            </p:extLst>
          </p:nvPr>
        </p:nvGraphicFramePr>
        <p:xfrm>
          <a:off x="606374" y="2438401"/>
          <a:ext cx="11585626" cy="2026023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1585626">
                  <a:extLst>
                    <a:ext uri="{9D8B030D-6E8A-4147-A177-3AD203B41FA5}">
                      <a16:colId xmlns:a16="http://schemas.microsoft.com/office/drawing/2014/main" val="3565890876"/>
                    </a:ext>
                  </a:extLst>
                </a:gridCol>
              </a:tblGrid>
              <a:tr h="675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25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개의 구역과 </a:t>
                      </a:r>
                      <a:r>
                        <a:rPr lang="en-US" altLang="ko-KR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40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개의 통로로 구성된 실험실에서 </a:t>
                      </a:r>
                      <a:r>
                        <a:rPr lang="en-US" altLang="ko-KR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3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인의 피실험자로 구성된 </a:t>
                      </a:r>
                      <a:r>
                        <a:rPr lang="en-US" altLang="ko-KR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4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개의 팀이 탈출을 위해 싸우는 </a:t>
                      </a:r>
                      <a:r>
                        <a:rPr lang="ko-KR" altLang="en-US" sz="1500" dirty="0" err="1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익스트랙션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 </a:t>
                      </a:r>
                      <a:r>
                        <a:rPr lang="ko-KR" altLang="en-US" sz="1500" dirty="0" err="1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배틀로얄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 게임 개발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74842"/>
                  </a:ext>
                </a:extLst>
              </a:tr>
              <a:tr h="675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Direct X12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를 이용한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3D FPS 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게임 개발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452010"/>
                  </a:ext>
                </a:extLst>
              </a:tr>
              <a:tr h="675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Boost/ASIO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를 이용한 멀티플레이 서버 개발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934298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F9F0131-5C94-9761-DB00-858B9D8EF7BC}"/>
              </a:ext>
            </a:extLst>
          </p:cNvPr>
          <p:cNvCxnSpPr>
            <a:cxnSpLocks/>
          </p:cNvCxnSpPr>
          <p:nvPr/>
        </p:nvCxnSpPr>
        <p:spPr>
          <a:xfrm>
            <a:off x="606374" y="2429605"/>
            <a:ext cx="1158562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4D702E-BBD9-0AE3-E9B6-5ACF64DBB2C7}"/>
              </a:ext>
            </a:extLst>
          </p:cNvPr>
          <p:cNvCxnSpPr>
            <a:cxnSpLocks/>
          </p:cNvCxnSpPr>
          <p:nvPr/>
        </p:nvCxnSpPr>
        <p:spPr>
          <a:xfrm>
            <a:off x="606374" y="4455631"/>
            <a:ext cx="1158562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EA3248-2E51-6D39-6B22-DA1678C71E8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4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39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-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개요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028263-3DF0-54CE-DB52-88BF6751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95" y="3648171"/>
            <a:ext cx="4502064" cy="2274026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78BA76-0F30-6B8F-399B-A07CD3E4C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042015"/>
              </p:ext>
            </p:extLst>
          </p:nvPr>
        </p:nvGraphicFramePr>
        <p:xfrm>
          <a:off x="5818094" y="1453890"/>
          <a:ext cx="5943600" cy="85344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276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9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익스트랙션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ko-KR" altLang="en-US" sz="2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슈터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+ </a:t>
                      </a:r>
                      <a:r>
                        <a:rPr lang="ko-KR" altLang="en-US" sz="2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배틀로얄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2F2B7B7-8453-3C0C-39A6-57F064E083EF}"/>
              </a:ext>
            </a:extLst>
          </p:cNvPr>
          <p:cNvCxnSpPr>
            <a:cxnSpLocks/>
          </p:cNvCxnSpPr>
          <p:nvPr/>
        </p:nvCxnSpPr>
        <p:spPr>
          <a:xfrm>
            <a:off x="5818094" y="1419631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24F17E-F9FC-A7CB-B97F-6EE5B6337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889023"/>
              </p:ext>
            </p:extLst>
          </p:nvPr>
        </p:nvGraphicFramePr>
        <p:xfrm>
          <a:off x="5818094" y="2451118"/>
          <a:ext cx="5943600" cy="85344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322298267"/>
                    </a:ext>
                  </a:extLst>
                </a:gridCol>
              </a:tblGrid>
              <a:tr h="276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규모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9919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12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인 멀티플레이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인칭 시점</a:t>
                      </a: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(FPS)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7C978D8-B9CF-8C0F-B675-D6B002908F1E}"/>
              </a:ext>
            </a:extLst>
          </p:cNvPr>
          <p:cNvCxnSpPr>
            <a:cxnSpLocks/>
          </p:cNvCxnSpPr>
          <p:nvPr/>
        </p:nvCxnSpPr>
        <p:spPr>
          <a:xfrm>
            <a:off x="5818094" y="2416859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19F8B4C-7A9B-C131-71CA-5BF34091D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94" y="1391134"/>
            <a:ext cx="4502065" cy="2274026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D761CC9-DAF5-FF41-5FEE-32709C3F4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519378"/>
              </p:ext>
            </p:extLst>
          </p:nvPr>
        </p:nvGraphicFramePr>
        <p:xfrm>
          <a:off x="5818094" y="3449578"/>
          <a:ext cx="5943600" cy="85344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1762916"/>
                    </a:ext>
                  </a:extLst>
                </a:gridCol>
              </a:tblGrid>
              <a:tr h="276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소요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9919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판 당 약 </a:t>
                      </a: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PC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5D2F772-22FC-9B37-C162-CC48614AA2B8}"/>
              </a:ext>
            </a:extLst>
          </p:cNvPr>
          <p:cNvCxnSpPr>
            <a:cxnSpLocks/>
          </p:cNvCxnSpPr>
          <p:nvPr/>
        </p:nvCxnSpPr>
        <p:spPr>
          <a:xfrm>
            <a:off x="5818094" y="3415319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BBBF66-6BD0-A7AA-A657-E2513C5AB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04545"/>
              </p:ext>
            </p:extLst>
          </p:nvPr>
        </p:nvGraphicFramePr>
        <p:xfrm>
          <a:off x="5818094" y="4450568"/>
          <a:ext cx="5943600" cy="146304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276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게임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9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살아남기 위해 실험자들의 지시에 따라 임무를 수행하고</a:t>
                      </a: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방해되는 적 피실험자를 제거하며 함정으로 가득 찬 실험장을 탈출하는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281AF9-92D4-65DE-9A07-28238B39FE3B}"/>
              </a:ext>
            </a:extLst>
          </p:cNvPr>
          <p:cNvCxnSpPr>
            <a:cxnSpLocks/>
          </p:cNvCxnSpPr>
          <p:nvPr/>
        </p:nvCxnSpPr>
        <p:spPr>
          <a:xfrm>
            <a:off x="5818094" y="4416309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11507E-7D76-1664-9E78-27418440CF1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5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30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-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컨셉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78BA76-0F30-6B8F-399B-A07CD3E4C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609175"/>
              </p:ext>
            </p:extLst>
          </p:nvPr>
        </p:nvGraphicFramePr>
        <p:xfrm>
          <a:off x="741021" y="5830598"/>
          <a:ext cx="3673868" cy="73152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367386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276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맵 디자인 방향성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9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어두우면서도 폐쇄된 밀실 이미지 차용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2F2B7B7-8453-3C0C-39A6-57F064E083EF}"/>
              </a:ext>
            </a:extLst>
          </p:cNvPr>
          <p:cNvCxnSpPr>
            <a:cxnSpLocks/>
          </p:cNvCxnSpPr>
          <p:nvPr/>
        </p:nvCxnSpPr>
        <p:spPr>
          <a:xfrm>
            <a:off x="741019" y="5796339"/>
            <a:ext cx="367386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11507E-7D76-1664-9E78-27418440CF1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6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2697061-C524-008C-B86F-81A137642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212939"/>
              </p:ext>
            </p:extLst>
          </p:nvPr>
        </p:nvGraphicFramePr>
        <p:xfrm>
          <a:off x="4537804" y="5830598"/>
          <a:ext cx="3673867" cy="73152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3673867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276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캐릭터 디자인 방향성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9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인간이 아닌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‘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실험용 더미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’ 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이미지 부각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7601C6E-F20D-1D18-7998-1A155C17AE11}"/>
              </a:ext>
            </a:extLst>
          </p:cNvPr>
          <p:cNvCxnSpPr>
            <a:cxnSpLocks/>
          </p:cNvCxnSpPr>
          <p:nvPr/>
        </p:nvCxnSpPr>
        <p:spPr>
          <a:xfrm>
            <a:off x="4537803" y="5796339"/>
            <a:ext cx="367386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12A08F84-B443-C7B4-EE84-3BCA20118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804" y="1013018"/>
            <a:ext cx="3673867" cy="242131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74F2346-B00B-9FCB-F32C-677398667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9" y="1013018"/>
            <a:ext cx="3673867" cy="241736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07DF85-FA22-37FB-0791-105DDD627136}"/>
              </a:ext>
            </a:extLst>
          </p:cNvPr>
          <p:cNvSpPr/>
          <p:nvPr/>
        </p:nvSpPr>
        <p:spPr>
          <a:xfrm>
            <a:off x="5476857" y="3098032"/>
            <a:ext cx="1795757" cy="314211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7EC0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충돌 테스트 더미 예시 </a:t>
            </a:r>
            <a:r>
              <a:rPr lang="en-US" altLang="ko-KR" sz="1200" b="1" dirty="0">
                <a:solidFill>
                  <a:srgbClr val="F7EC0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endParaRPr lang="ko-KR" altLang="en-US" sz="1200" b="1" dirty="0">
              <a:solidFill>
                <a:srgbClr val="F7EC09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C4932DA-A809-4B6F-1972-3814F0EAE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55" y="3438275"/>
            <a:ext cx="3686036" cy="228125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778B34-AA90-F0A7-1312-6429B2553B28}"/>
              </a:ext>
            </a:extLst>
          </p:cNvPr>
          <p:cNvSpPr/>
          <p:nvPr/>
        </p:nvSpPr>
        <p:spPr>
          <a:xfrm>
            <a:off x="1999461" y="3106552"/>
            <a:ext cx="1142623" cy="314211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7EC0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공포영화 큐브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48992E8-DB74-07B2-6666-0C70041A7C8E}"/>
              </a:ext>
            </a:extLst>
          </p:cNvPr>
          <p:cNvSpPr/>
          <p:nvPr/>
        </p:nvSpPr>
        <p:spPr>
          <a:xfrm>
            <a:off x="1793654" y="5394346"/>
            <a:ext cx="1568595" cy="314211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7EC0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공포게임 </a:t>
            </a:r>
            <a:r>
              <a:rPr lang="en-US" altLang="ko-KR" sz="1200" b="1" dirty="0">
                <a:solidFill>
                  <a:srgbClr val="F7EC0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SCP: CB</a:t>
            </a:r>
            <a:endParaRPr lang="ko-KR" altLang="en-US" sz="1200" b="1" dirty="0">
              <a:solidFill>
                <a:srgbClr val="F7EC09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7C394B5-078C-5ADB-80E0-91D66FBE9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7803" y="3468587"/>
            <a:ext cx="3686036" cy="225094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E528FE8-9E1B-9713-9D65-373C7B70809D}"/>
              </a:ext>
            </a:extLst>
          </p:cNvPr>
          <p:cNvSpPr/>
          <p:nvPr/>
        </p:nvSpPr>
        <p:spPr>
          <a:xfrm>
            <a:off x="5476858" y="5394347"/>
            <a:ext cx="1795756" cy="314211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7EC0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충돌 테스트 더미 예시 </a:t>
            </a:r>
            <a:r>
              <a:rPr lang="en-US" altLang="ko-KR" sz="1200" b="1" dirty="0">
                <a:solidFill>
                  <a:srgbClr val="F7EC0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endParaRPr lang="ko-KR" altLang="en-US" sz="1200" b="1" dirty="0">
              <a:solidFill>
                <a:srgbClr val="F7EC09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40997CE-3F90-E399-4431-F41B199A0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436418"/>
              </p:ext>
            </p:extLst>
          </p:nvPr>
        </p:nvGraphicFramePr>
        <p:xfrm>
          <a:off x="8334586" y="5830598"/>
          <a:ext cx="3673867" cy="73152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3673867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276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아이템 디자인 방향성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9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검증되지 않은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‘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시제품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’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이미지 부각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C23CBB-D202-FF52-3774-0D392F37CFF2}"/>
              </a:ext>
            </a:extLst>
          </p:cNvPr>
          <p:cNvCxnSpPr>
            <a:cxnSpLocks/>
          </p:cNvCxnSpPr>
          <p:nvPr/>
        </p:nvCxnSpPr>
        <p:spPr>
          <a:xfrm>
            <a:off x="8334585" y="5796339"/>
            <a:ext cx="3673867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292C3CD-7D4A-1526-113C-3C150DBC89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8500" y="1013018"/>
            <a:ext cx="3686036" cy="23992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D09D60-7C03-413E-113D-03FA869E35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8500" y="3466575"/>
            <a:ext cx="3673868" cy="225094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314A1B-968E-F672-7C91-CFE8FF5DAEA8}"/>
              </a:ext>
            </a:extLst>
          </p:cNvPr>
          <p:cNvSpPr/>
          <p:nvPr/>
        </p:nvSpPr>
        <p:spPr>
          <a:xfrm>
            <a:off x="9336681" y="3098032"/>
            <a:ext cx="1795757" cy="314211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7EC0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무기 디자인 예시 </a:t>
            </a:r>
            <a:r>
              <a:rPr lang="en-US" altLang="ko-KR" sz="1200" b="1" dirty="0">
                <a:solidFill>
                  <a:srgbClr val="F7EC0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endParaRPr lang="ko-KR" altLang="en-US" sz="1200" b="1" dirty="0">
              <a:solidFill>
                <a:srgbClr val="F7EC09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D94C85-76DA-738A-AA8B-FA9D2D4D733A}"/>
              </a:ext>
            </a:extLst>
          </p:cNvPr>
          <p:cNvSpPr/>
          <p:nvPr/>
        </p:nvSpPr>
        <p:spPr>
          <a:xfrm>
            <a:off x="9336681" y="5394346"/>
            <a:ext cx="1795757" cy="314211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7EC0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무기 디자인 예시 </a:t>
            </a:r>
            <a:r>
              <a:rPr lang="en-US" altLang="ko-KR" sz="1200" b="1" dirty="0">
                <a:solidFill>
                  <a:srgbClr val="F7EC0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endParaRPr lang="ko-KR" altLang="en-US" sz="1200" b="1" dirty="0">
              <a:solidFill>
                <a:srgbClr val="F7EC09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851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맵</a:t>
              </a:r>
              <a:r>
                <a:rPr lang="en-US" altLang="ko-KR" sz="1600" b="1" dirty="0">
                  <a:latin typeface="에스코어 드림 1 Thin" panose="020B0403030302020204" pitchFamily="34" charset="-127"/>
                  <a:ea typeface="에스코어 드림 1 Thin" panose="020B0403030302020204" pitchFamily="34" charset="-127"/>
                </a:rPr>
                <a:t>(</a:t>
              </a:r>
              <a:r>
                <a:rPr lang="ko-KR" altLang="en-US" sz="1600" b="1" dirty="0">
                  <a:latin typeface="에스코어 드림 1 Thin" panose="020B0403030302020204" pitchFamily="34" charset="-127"/>
                  <a:ea typeface="에스코어 드림 1 Thin" panose="020B0403030302020204" pitchFamily="34" charset="-127"/>
                </a:rPr>
                <a:t>실험실</a:t>
              </a:r>
              <a:r>
                <a:rPr lang="en-US" altLang="ko-KR" sz="1600" b="1" dirty="0">
                  <a:latin typeface="에스코어 드림 1 Thin" panose="020B0403030302020204" pitchFamily="34" charset="-127"/>
                  <a:ea typeface="에스코어 드림 1 Thin" panose="020B0403030302020204" pitchFamily="34" charset="-127"/>
                </a:rPr>
                <a:t>)</a:t>
              </a:r>
              <a:endParaRPr lang="ko-KR" altLang="en-US" sz="32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78BA76-0F30-6B8F-399B-A07CD3E4C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866855"/>
              </p:ext>
            </p:extLst>
          </p:nvPr>
        </p:nvGraphicFramePr>
        <p:xfrm>
          <a:off x="7338053" y="2906430"/>
          <a:ext cx="4396271" cy="103248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4396271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364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구역</a:t>
                      </a:r>
                      <a:r>
                        <a:rPr lang="en-US" altLang="ko-KR" sz="1200" dirty="0"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(25 x 25 x 25 m)</a:t>
                      </a:r>
                      <a:endParaRPr lang="ko-KR" altLang="en-US" sz="1200" dirty="0"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75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피실험자에게 적대적인 함정이 일정 시간마다 작동하며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다양한 아이템이 </a:t>
                      </a:r>
                      <a:r>
                        <a:rPr lang="ko-KR" altLang="en-US" sz="14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스폰됨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 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2F2B7B7-8453-3C0C-39A6-57F064E083EF}"/>
              </a:ext>
            </a:extLst>
          </p:cNvPr>
          <p:cNvCxnSpPr>
            <a:cxnSpLocks/>
          </p:cNvCxnSpPr>
          <p:nvPr/>
        </p:nvCxnSpPr>
        <p:spPr>
          <a:xfrm>
            <a:off x="7338054" y="2872173"/>
            <a:ext cx="4396271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9A66171-2552-9D79-31B3-77A11CA53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053" y="1019050"/>
            <a:ext cx="2201944" cy="1593948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F9D3AC2-DF22-3B3D-5007-A8BABF399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54213"/>
              </p:ext>
            </p:extLst>
          </p:nvPr>
        </p:nvGraphicFramePr>
        <p:xfrm>
          <a:off x="7338053" y="4152524"/>
          <a:ext cx="4396271" cy="103248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4396271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364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복도</a:t>
                      </a:r>
                      <a:r>
                        <a:rPr lang="en-US" altLang="ko-KR" sz="1200" dirty="0"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(7 x 7 x 15 m)</a:t>
                      </a:r>
                      <a:endParaRPr lang="ko-KR" altLang="en-US" sz="1200" dirty="0"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75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구역과 구역 사이를 잇는 통로로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임무 수행을 위해 상호작용 가능한 오브젝트가 무작위로 설치되어 있음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 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97CFB2-4CC3-F3AF-B713-F7DDA60F64F4}"/>
              </a:ext>
            </a:extLst>
          </p:cNvPr>
          <p:cNvCxnSpPr>
            <a:cxnSpLocks/>
          </p:cNvCxnSpPr>
          <p:nvPr/>
        </p:nvCxnSpPr>
        <p:spPr>
          <a:xfrm>
            <a:off x="7338054" y="4118267"/>
            <a:ext cx="4396271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95AC8-493E-DA59-4205-DA225E654F5E}"/>
              </a:ext>
            </a:extLst>
          </p:cNvPr>
          <p:cNvSpPr/>
          <p:nvPr/>
        </p:nvSpPr>
        <p:spPr>
          <a:xfrm>
            <a:off x="7316372" y="2190467"/>
            <a:ext cx="634769" cy="422531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7EC0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구역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189EF10-D561-B463-2443-A883C8B78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380" y="1019051"/>
            <a:ext cx="2201944" cy="159394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0EA2F8-EDFF-E77D-922E-3DCA779A93BB}"/>
              </a:ext>
            </a:extLst>
          </p:cNvPr>
          <p:cNvSpPr/>
          <p:nvPr/>
        </p:nvSpPr>
        <p:spPr>
          <a:xfrm>
            <a:off x="11099554" y="2190467"/>
            <a:ext cx="634769" cy="422531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7EC0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복도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89B49A7-448D-8835-34E8-264D7C0F3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02609"/>
              </p:ext>
            </p:extLst>
          </p:nvPr>
        </p:nvGraphicFramePr>
        <p:xfrm>
          <a:off x="7338053" y="5398618"/>
          <a:ext cx="4396271" cy="103248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4396271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364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환풍구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75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특정 구역마다 존재하는 비밀 통로로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사용 시 일정 시간 후 환풍구가 있는 다른 구역으로 이동이 가능함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CAADA10-FE21-9A93-C1B6-82549063C85E}"/>
              </a:ext>
            </a:extLst>
          </p:cNvPr>
          <p:cNvCxnSpPr>
            <a:cxnSpLocks/>
          </p:cNvCxnSpPr>
          <p:nvPr/>
        </p:nvCxnSpPr>
        <p:spPr>
          <a:xfrm>
            <a:off x="7338054" y="5364361"/>
            <a:ext cx="4396271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37C083EC-D845-306E-31C1-CA0B25D24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60732"/>
              </p:ext>
            </p:extLst>
          </p:nvPr>
        </p:nvGraphicFramePr>
        <p:xfrm>
          <a:off x="1158132" y="1069485"/>
          <a:ext cx="5521799" cy="61246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38431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137484">
                  <a:extLst>
                    <a:ext uri="{9D8B030D-6E8A-4147-A177-3AD203B41FA5}">
                      <a16:colId xmlns:a16="http://schemas.microsoft.com/office/drawing/2014/main" val="2155500824"/>
                    </a:ext>
                  </a:extLst>
                </a:gridCol>
              </a:tblGrid>
              <a:tr h="612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실험실 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       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구역              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 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복도            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환풍구</a:t>
                      </a:r>
                      <a:endParaRPr lang="ko-KR" altLang="en-US" sz="15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6C20CEF-EF26-B79F-CEA7-EE875739ED1B}"/>
              </a:ext>
            </a:extLst>
          </p:cNvPr>
          <p:cNvCxnSpPr>
            <a:cxnSpLocks/>
          </p:cNvCxnSpPr>
          <p:nvPr/>
        </p:nvCxnSpPr>
        <p:spPr>
          <a:xfrm>
            <a:off x="1161805" y="1040147"/>
            <a:ext cx="55218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39D2C04-E53A-3A41-A241-4FC43B2869C1}"/>
              </a:ext>
            </a:extLst>
          </p:cNvPr>
          <p:cNvSpPr/>
          <p:nvPr/>
        </p:nvSpPr>
        <p:spPr>
          <a:xfrm>
            <a:off x="2701294" y="1181915"/>
            <a:ext cx="371103" cy="38760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4D9DCB6-5A1E-5443-8653-142A214A3EDA}"/>
              </a:ext>
            </a:extLst>
          </p:cNvPr>
          <p:cNvSpPr/>
          <p:nvPr/>
        </p:nvSpPr>
        <p:spPr>
          <a:xfrm>
            <a:off x="4095351" y="1283667"/>
            <a:ext cx="428787" cy="186644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D480F79-A783-AC1C-CB4E-9FDE3DC4BD94}"/>
              </a:ext>
            </a:extLst>
          </p:cNvPr>
          <p:cNvGrpSpPr/>
          <p:nvPr/>
        </p:nvGrpSpPr>
        <p:grpSpPr>
          <a:xfrm>
            <a:off x="1161805" y="1870859"/>
            <a:ext cx="5521800" cy="4605356"/>
            <a:chOff x="1161805" y="1786016"/>
            <a:chExt cx="5521800" cy="4605356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0368C35-311B-80E4-364E-09CEBA215E55}"/>
                </a:ext>
              </a:extLst>
            </p:cNvPr>
            <p:cNvGrpSpPr/>
            <p:nvPr/>
          </p:nvGrpSpPr>
          <p:grpSpPr>
            <a:xfrm>
              <a:off x="1161805" y="1786016"/>
              <a:ext cx="5521800" cy="4605356"/>
              <a:chOff x="813013" y="1193388"/>
              <a:chExt cx="6102823" cy="507689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859DEFC-CAE4-B5C4-0370-62DD44F36666}"/>
                  </a:ext>
                </a:extLst>
              </p:cNvPr>
              <p:cNvSpPr/>
              <p:nvPr/>
            </p:nvSpPr>
            <p:spPr>
              <a:xfrm>
                <a:off x="813013" y="1193388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2C4760A-516E-A63C-8D03-576402E8B7C2}"/>
                  </a:ext>
                </a:extLst>
              </p:cNvPr>
              <p:cNvSpPr/>
              <p:nvPr/>
            </p:nvSpPr>
            <p:spPr>
              <a:xfrm>
                <a:off x="2124836" y="1193388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C8888FD-5129-21DA-219E-074BD50DBA61}"/>
                  </a:ext>
                </a:extLst>
              </p:cNvPr>
              <p:cNvSpPr/>
              <p:nvPr/>
            </p:nvSpPr>
            <p:spPr>
              <a:xfrm>
                <a:off x="3436659" y="1193388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ECFC214-5478-58B1-4152-274E476B67E9}"/>
                  </a:ext>
                </a:extLst>
              </p:cNvPr>
              <p:cNvSpPr/>
              <p:nvPr/>
            </p:nvSpPr>
            <p:spPr>
              <a:xfrm>
                <a:off x="4748482" y="1193971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FA3B6BE-65A9-DACF-7B3E-C87F4406EAD1}"/>
                  </a:ext>
                </a:extLst>
              </p:cNvPr>
              <p:cNvSpPr/>
              <p:nvPr/>
            </p:nvSpPr>
            <p:spPr>
              <a:xfrm>
                <a:off x="6060305" y="1193971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2DDAFA7-DC7D-1715-62CF-3BC5693D9795}"/>
                  </a:ext>
                </a:extLst>
              </p:cNvPr>
              <p:cNvSpPr/>
              <p:nvPr/>
            </p:nvSpPr>
            <p:spPr>
              <a:xfrm>
                <a:off x="813013" y="2276439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B83E547-8567-B2A4-8D44-2DA294383791}"/>
                  </a:ext>
                </a:extLst>
              </p:cNvPr>
              <p:cNvSpPr/>
              <p:nvPr/>
            </p:nvSpPr>
            <p:spPr>
              <a:xfrm>
                <a:off x="2124836" y="2276439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CA53635-E219-1278-E80C-0FF515428F6D}"/>
                  </a:ext>
                </a:extLst>
              </p:cNvPr>
              <p:cNvSpPr/>
              <p:nvPr/>
            </p:nvSpPr>
            <p:spPr>
              <a:xfrm>
                <a:off x="3436659" y="2276439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1147059-70F4-0417-BB35-840C758ACFE2}"/>
                  </a:ext>
                </a:extLst>
              </p:cNvPr>
              <p:cNvSpPr/>
              <p:nvPr/>
            </p:nvSpPr>
            <p:spPr>
              <a:xfrm>
                <a:off x="4748482" y="2277022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4A26BCB-3646-7210-85C2-CB73EC30080B}"/>
                  </a:ext>
                </a:extLst>
              </p:cNvPr>
              <p:cNvSpPr/>
              <p:nvPr/>
            </p:nvSpPr>
            <p:spPr>
              <a:xfrm>
                <a:off x="6060305" y="2277022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A76A71C-DFF0-6837-7FD5-8DFBB3A4B86E}"/>
                  </a:ext>
                </a:extLst>
              </p:cNvPr>
              <p:cNvSpPr/>
              <p:nvPr/>
            </p:nvSpPr>
            <p:spPr>
              <a:xfrm>
                <a:off x="813013" y="336478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C3B573F-49A8-4D49-5CAB-0D74F4E18457}"/>
                  </a:ext>
                </a:extLst>
              </p:cNvPr>
              <p:cNvSpPr/>
              <p:nvPr/>
            </p:nvSpPr>
            <p:spPr>
              <a:xfrm>
                <a:off x="2124836" y="336478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C5EEB37-F6CC-1195-5882-11E85B80E599}"/>
                  </a:ext>
                </a:extLst>
              </p:cNvPr>
              <p:cNvSpPr/>
              <p:nvPr/>
            </p:nvSpPr>
            <p:spPr>
              <a:xfrm>
                <a:off x="3436659" y="336478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CE66BCD-53A0-71F7-2706-C4DCA0CCDA9C}"/>
                  </a:ext>
                </a:extLst>
              </p:cNvPr>
              <p:cNvSpPr/>
              <p:nvPr/>
            </p:nvSpPr>
            <p:spPr>
              <a:xfrm>
                <a:off x="4748482" y="3365369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3807FC5-CE1D-CE52-6D9D-F69FA6461A69}"/>
                  </a:ext>
                </a:extLst>
              </p:cNvPr>
              <p:cNvSpPr/>
              <p:nvPr/>
            </p:nvSpPr>
            <p:spPr>
              <a:xfrm>
                <a:off x="6060305" y="3365369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7A172D7-F42C-12C4-D6B8-C7192DE0E3A6}"/>
                  </a:ext>
                </a:extLst>
              </p:cNvPr>
              <p:cNvSpPr/>
              <p:nvPr/>
            </p:nvSpPr>
            <p:spPr>
              <a:xfrm>
                <a:off x="813013" y="445313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E9F3950-5D41-1F00-14E7-0B58F00C5AB1}"/>
                  </a:ext>
                </a:extLst>
              </p:cNvPr>
              <p:cNvSpPr/>
              <p:nvPr/>
            </p:nvSpPr>
            <p:spPr>
              <a:xfrm>
                <a:off x="2124836" y="445313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4DFD7320-172A-15B3-002C-D7F7602B76DE}"/>
                  </a:ext>
                </a:extLst>
              </p:cNvPr>
              <p:cNvSpPr/>
              <p:nvPr/>
            </p:nvSpPr>
            <p:spPr>
              <a:xfrm>
                <a:off x="3436659" y="445313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33D80A9-6552-56FE-C118-90D73B94AA2D}"/>
                  </a:ext>
                </a:extLst>
              </p:cNvPr>
              <p:cNvSpPr/>
              <p:nvPr/>
            </p:nvSpPr>
            <p:spPr>
              <a:xfrm>
                <a:off x="4748482" y="445371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C92CD76-11E5-E1E3-C5ED-1C7A196313D6}"/>
                  </a:ext>
                </a:extLst>
              </p:cNvPr>
              <p:cNvSpPr/>
              <p:nvPr/>
            </p:nvSpPr>
            <p:spPr>
              <a:xfrm>
                <a:off x="6060305" y="445371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428ECA1-C4CA-6F3D-5625-BF74F9966ADD}"/>
                  </a:ext>
                </a:extLst>
              </p:cNvPr>
              <p:cNvSpPr/>
              <p:nvPr/>
            </p:nvSpPr>
            <p:spPr>
              <a:xfrm>
                <a:off x="813013" y="554002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8C32A30-BCE2-C3A1-4175-35765BDC1780}"/>
                  </a:ext>
                </a:extLst>
              </p:cNvPr>
              <p:cNvSpPr/>
              <p:nvPr/>
            </p:nvSpPr>
            <p:spPr>
              <a:xfrm>
                <a:off x="2124836" y="554002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64C474D-2D6F-4F49-98B4-E6D5E6797397}"/>
                  </a:ext>
                </a:extLst>
              </p:cNvPr>
              <p:cNvSpPr/>
              <p:nvPr/>
            </p:nvSpPr>
            <p:spPr>
              <a:xfrm>
                <a:off x="3436659" y="554002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FA0A159-BCCE-F8D5-5097-44ECB5C24E33}"/>
                  </a:ext>
                </a:extLst>
              </p:cNvPr>
              <p:cNvSpPr/>
              <p:nvPr/>
            </p:nvSpPr>
            <p:spPr>
              <a:xfrm>
                <a:off x="4748482" y="554060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C4AEAF1-4914-3AB1-AF03-8FCFD3823BE6}"/>
                  </a:ext>
                </a:extLst>
              </p:cNvPr>
              <p:cNvSpPr/>
              <p:nvPr/>
            </p:nvSpPr>
            <p:spPr>
              <a:xfrm>
                <a:off x="6060305" y="554060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D5FB531-A0C3-50CE-EBB6-E1BE41761FBB}"/>
                  </a:ext>
                </a:extLst>
              </p:cNvPr>
              <p:cNvSpPr/>
              <p:nvPr/>
            </p:nvSpPr>
            <p:spPr>
              <a:xfrm>
                <a:off x="1659737" y="145220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8FEF431-7532-B822-439A-C26684AF7838}"/>
                  </a:ext>
                </a:extLst>
              </p:cNvPr>
              <p:cNvSpPr/>
              <p:nvPr/>
            </p:nvSpPr>
            <p:spPr>
              <a:xfrm>
                <a:off x="2971560" y="145220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BDC27BF-DE56-0316-CBF1-69CE3C85DE81}"/>
                  </a:ext>
                </a:extLst>
              </p:cNvPr>
              <p:cNvSpPr/>
              <p:nvPr/>
            </p:nvSpPr>
            <p:spPr>
              <a:xfrm>
                <a:off x="4283383" y="1443016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FAE6C272-F558-686E-51FF-E8EF5D02FEFE}"/>
                  </a:ext>
                </a:extLst>
              </p:cNvPr>
              <p:cNvSpPr/>
              <p:nvPr/>
            </p:nvSpPr>
            <p:spPr>
              <a:xfrm>
                <a:off x="5595206" y="145220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C90EF76-6722-756B-E38F-06F048955539}"/>
                  </a:ext>
                </a:extLst>
              </p:cNvPr>
              <p:cNvSpPr/>
              <p:nvPr/>
            </p:nvSpPr>
            <p:spPr>
              <a:xfrm>
                <a:off x="1659737" y="2532359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30B32408-22AE-5F26-2C66-75B6C486597A}"/>
                  </a:ext>
                </a:extLst>
              </p:cNvPr>
              <p:cNvSpPr/>
              <p:nvPr/>
            </p:nvSpPr>
            <p:spPr>
              <a:xfrm>
                <a:off x="2971560" y="2532359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94BAE2F-DC6E-C0C4-AC66-4413294C1F4F}"/>
                  </a:ext>
                </a:extLst>
              </p:cNvPr>
              <p:cNvSpPr/>
              <p:nvPr/>
            </p:nvSpPr>
            <p:spPr>
              <a:xfrm>
                <a:off x="4283383" y="2523170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7250874-DC1B-03F3-1599-71AD0C137A98}"/>
                  </a:ext>
                </a:extLst>
              </p:cNvPr>
              <p:cNvSpPr/>
              <p:nvPr/>
            </p:nvSpPr>
            <p:spPr>
              <a:xfrm>
                <a:off x="5595206" y="2532359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DAFE861-1AE8-12DB-0701-92E3E9956A53}"/>
                  </a:ext>
                </a:extLst>
              </p:cNvPr>
              <p:cNvSpPr/>
              <p:nvPr/>
            </p:nvSpPr>
            <p:spPr>
              <a:xfrm>
                <a:off x="1659737" y="3628836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5F2A0842-0087-867C-3C07-EB32386355AF}"/>
                  </a:ext>
                </a:extLst>
              </p:cNvPr>
              <p:cNvSpPr/>
              <p:nvPr/>
            </p:nvSpPr>
            <p:spPr>
              <a:xfrm>
                <a:off x="2971560" y="3628836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DDD50CB-D9E0-6636-6C4C-C6B4C1891071}"/>
                  </a:ext>
                </a:extLst>
              </p:cNvPr>
              <p:cNvSpPr/>
              <p:nvPr/>
            </p:nvSpPr>
            <p:spPr>
              <a:xfrm>
                <a:off x="4283383" y="3619647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7C259702-889C-5BC2-2C13-75DC8AAA44CE}"/>
                  </a:ext>
                </a:extLst>
              </p:cNvPr>
              <p:cNvSpPr/>
              <p:nvPr/>
            </p:nvSpPr>
            <p:spPr>
              <a:xfrm>
                <a:off x="5595206" y="3628836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C8F4660F-B0CC-30BC-32CC-37C363465A8A}"/>
                  </a:ext>
                </a:extLst>
              </p:cNvPr>
              <p:cNvSpPr/>
              <p:nvPr/>
            </p:nvSpPr>
            <p:spPr>
              <a:xfrm>
                <a:off x="1662604" y="4707411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C5BA7E1E-F6AE-E37A-7DAA-4DCBDA945D33}"/>
                  </a:ext>
                </a:extLst>
              </p:cNvPr>
              <p:cNvSpPr/>
              <p:nvPr/>
            </p:nvSpPr>
            <p:spPr>
              <a:xfrm>
                <a:off x="2974427" y="4707411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CBE22B64-3D67-515D-6585-B2A25A2F4F67}"/>
                  </a:ext>
                </a:extLst>
              </p:cNvPr>
              <p:cNvSpPr/>
              <p:nvPr/>
            </p:nvSpPr>
            <p:spPr>
              <a:xfrm>
                <a:off x="4286250" y="4698222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82F3AE2-831A-785A-D4C2-D11CB82675DF}"/>
                  </a:ext>
                </a:extLst>
              </p:cNvPr>
              <p:cNvSpPr/>
              <p:nvPr/>
            </p:nvSpPr>
            <p:spPr>
              <a:xfrm>
                <a:off x="5598073" y="4707411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394A724-6360-2FCB-5A5D-E0AB393FBF67}"/>
                  </a:ext>
                </a:extLst>
              </p:cNvPr>
              <p:cNvSpPr/>
              <p:nvPr/>
            </p:nvSpPr>
            <p:spPr>
              <a:xfrm>
                <a:off x="1650930" y="5804364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4E8D2FA-94ED-EFC5-E92A-C24E1119B7EC}"/>
                  </a:ext>
                </a:extLst>
              </p:cNvPr>
              <p:cNvSpPr/>
              <p:nvPr/>
            </p:nvSpPr>
            <p:spPr>
              <a:xfrm>
                <a:off x="2962753" y="5804364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04967FD-79AF-C640-1D06-E3D52403AA1C}"/>
                  </a:ext>
                </a:extLst>
              </p:cNvPr>
              <p:cNvSpPr/>
              <p:nvPr/>
            </p:nvSpPr>
            <p:spPr>
              <a:xfrm>
                <a:off x="4274576" y="579517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EEA8407-B351-728F-C6E9-0262DD4A49AF}"/>
                  </a:ext>
                </a:extLst>
              </p:cNvPr>
              <p:cNvSpPr/>
              <p:nvPr/>
            </p:nvSpPr>
            <p:spPr>
              <a:xfrm>
                <a:off x="5586399" y="5804364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5B99500-D28D-862D-F5F1-B6583BA5F95D}"/>
                  </a:ext>
                </a:extLst>
              </p:cNvPr>
              <p:cNvSpPr/>
              <p:nvPr/>
            </p:nvSpPr>
            <p:spPr>
              <a:xfrm rot="16200000">
                <a:off x="1003825" y="199129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E34167D-150F-6F5B-1E3A-E085AA86E7E4}"/>
                  </a:ext>
                </a:extLst>
              </p:cNvPr>
              <p:cNvSpPr/>
              <p:nvPr/>
            </p:nvSpPr>
            <p:spPr>
              <a:xfrm rot="16200000">
                <a:off x="1003826" y="3115922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6BF4633-87E7-713F-2D6F-A2B5EE878C93}"/>
                  </a:ext>
                </a:extLst>
              </p:cNvPr>
              <p:cNvSpPr/>
              <p:nvPr/>
            </p:nvSpPr>
            <p:spPr>
              <a:xfrm rot="16200000">
                <a:off x="1005637" y="4158580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353606EA-8757-C1B7-65BF-FF407E560BFF}"/>
                  </a:ext>
                </a:extLst>
              </p:cNvPr>
              <p:cNvSpPr/>
              <p:nvPr/>
            </p:nvSpPr>
            <p:spPr>
              <a:xfrm rot="16200000">
                <a:off x="1005638" y="5283207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ADEE63F6-6A57-E5EA-BB45-F403C4D59A52}"/>
                  </a:ext>
                </a:extLst>
              </p:cNvPr>
              <p:cNvSpPr/>
              <p:nvPr/>
            </p:nvSpPr>
            <p:spPr>
              <a:xfrm rot="16200000">
                <a:off x="2315796" y="199129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7505110-5992-C6CF-5F49-BB41BD9A20C6}"/>
                  </a:ext>
                </a:extLst>
              </p:cNvPr>
              <p:cNvSpPr/>
              <p:nvPr/>
            </p:nvSpPr>
            <p:spPr>
              <a:xfrm rot="16200000">
                <a:off x="2315797" y="3115922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51C6A888-C48A-494F-1BE6-D7D3808415A8}"/>
                  </a:ext>
                </a:extLst>
              </p:cNvPr>
              <p:cNvSpPr/>
              <p:nvPr/>
            </p:nvSpPr>
            <p:spPr>
              <a:xfrm rot="16200000">
                <a:off x="2317608" y="4158580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DCBB8695-5284-EC72-F429-222AA73F8FE4}"/>
                  </a:ext>
                </a:extLst>
              </p:cNvPr>
              <p:cNvSpPr/>
              <p:nvPr/>
            </p:nvSpPr>
            <p:spPr>
              <a:xfrm rot="16200000">
                <a:off x="2317609" y="5283207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2CDE8F3E-BD22-065D-55CE-52D9D946E922}"/>
                  </a:ext>
                </a:extLst>
              </p:cNvPr>
              <p:cNvSpPr/>
              <p:nvPr/>
            </p:nvSpPr>
            <p:spPr>
              <a:xfrm rot="16200000">
                <a:off x="3618037" y="1978929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87286A5-7931-634D-0C6C-C5CB9FB49124}"/>
                  </a:ext>
                </a:extLst>
              </p:cNvPr>
              <p:cNvSpPr/>
              <p:nvPr/>
            </p:nvSpPr>
            <p:spPr>
              <a:xfrm rot="16200000">
                <a:off x="3618038" y="3103556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76F3A693-7160-D88B-5925-A6404472BE41}"/>
                  </a:ext>
                </a:extLst>
              </p:cNvPr>
              <p:cNvSpPr/>
              <p:nvPr/>
            </p:nvSpPr>
            <p:spPr>
              <a:xfrm rot="16200000">
                <a:off x="3619849" y="4146214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CFC8386-C590-F788-64A4-F592AA0FD692}"/>
                  </a:ext>
                </a:extLst>
              </p:cNvPr>
              <p:cNvSpPr/>
              <p:nvPr/>
            </p:nvSpPr>
            <p:spPr>
              <a:xfrm rot="16200000">
                <a:off x="3619850" y="5270841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66022D4F-D1AA-164A-0012-580085223367}"/>
                  </a:ext>
                </a:extLst>
              </p:cNvPr>
              <p:cNvSpPr/>
              <p:nvPr/>
            </p:nvSpPr>
            <p:spPr>
              <a:xfrm rot="16200000">
                <a:off x="4938671" y="199129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CB9C683-5E9E-A17F-90ED-D60AD637F982}"/>
                  </a:ext>
                </a:extLst>
              </p:cNvPr>
              <p:cNvSpPr/>
              <p:nvPr/>
            </p:nvSpPr>
            <p:spPr>
              <a:xfrm rot="16200000">
                <a:off x="4938672" y="3115922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F364ECC-9B28-9AC6-EFE5-08713FB6512D}"/>
                  </a:ext>
                </a:extLst>
              </p:cNvPr>
              <p:cNvSpPr/>
              <p:nvPr/>
            </p:nvSpPr>
            <p:spPr>
              <a:xfrm rot="16200000">
                <a:off x="4940483" y="4158580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36EC398-BF33-EC8E-0A70-97861D0F16AE}"/>
                  </a:ext>
                </a:extLst>
              </p:cNvPr>
              <p:cNvSpPr/>
              <p:nvPr/>
            </p:nvSpPr>
            <p:spPr>
              <a:xfrm rot="16200000">
                <a:off x="4940484" y="5283207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2509396-5096-F126-7EC7-248DE994A102}"/>
                  </a:ext>
                </a:extLst>
              </p:cNvPr>
              <p:cNvSpPr/>
              <p:nvPr/>
            </p:nvSpPr>
            <p:spPr>
              <a:xfrm rot="16200000">
                <a:off x="6244223" y="1993018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EDA5094-9A7D-8511-233E-97D47A892551}"/>
                  </a:ext>
                </a:extLst>
              </p:cNvPr>
              <p:cNvSpPr/>
              <p:nvPr/>
            </p:nvSpPr>
            <p:spPr>
              <a:xfrm rot="16200000">
                <a:off x="6244224" y="311764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7EEB20CC-10D1-86ED-39FF-42D4FE77DF15}"/>
                  </a:ext>
                </a:extLst>
              </p:cNvPr>
              <p:cNvSpPr/>
              <p:nvPr/>
            </p:nvSpPr>
            <p:spPr>
              <a:xfrm rot="16200000">
                <a:off x="6246035" y="4160303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41B6BFE3-94A6-C4A7-9309-7FFA5D017D52}"/>
                  </a:ext>
                </a:extLst>
              </p:cNvPr>
              <p:cNvSpPr/>
              <p:nvPr/>
            </p:nvSpPr>
            <p:spPr>
              <a:xfrm rot="16200000">
                <a:off x="6246036" y="5284930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5526255B-D167-D1D1-5B60-FBDED5573693}"/>
                </a:ext>
              </a:extLst>
            </p:cNvPr>
            <p:cNvSpPr/>
            <p:nvPr/>
          </p:nvSpPr>
          <p:spPr>
            <a:xfrm>
              <a:off x="1371527" y="1924225"/>
              <a:ext cx="349964" cy="32948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5E943236-788D-8F62-5D88-E6B6A2CE4E84}"/>
                </a:ext>
              </a:extLst>
            </p:cNvPr>
            <p:cNvSpPr/>
            <p:nvPr/>
          </p:nvSpPr>
          <p:spPr>
            <a:xfrm>
              <a:off x="6117966" y="1927192"/>
              <a:ext cx="349964" cy="32948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D707F16A-C79C-8EBE-ED9F-091BD767FC28}"/>
                </a:ext>
              </a:extLst>
            </p:cNvPr>
            <p:cNvSpPr/>
            <p:nvPr/>
          </p:nvSpPr>
          <p:spPr>
            <a:xfrm>
              <a:off x="1371527" y="5915377"/>
              <a:ext cx="349964" cy="32948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4E115F78-EE14-B052-8F1B-EFEDA081BB4B}"/>
                </a:ext>
              </a:extLst>
            </p:cNvPr>
            <p:cNvSpPr/>
            <p:nvPr/>
          </p:nvSpPr>
          <p:spPr>
            <a:xfrm>
              <a:off x="6121583" y="5914527"/>
              <a:ext cx="349964" cy="32948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0" name="타원 109">
            <a:extLst>
              <a:ext uri="{FF2B5EF4-FFF2-40B4-BE49-F238E27FC236}">
                <a16:creationId xmlns:a16="http://schemas.microsoft.com/office/drawing/2014/main" id="{18D22733-6955-9700-9C34-F9AA413259A0}"/>
              </a:ext>
            </a:extLst>
          </p:cNvPr>
          <p:cNvSpPr/>
          <p:nvPr/>
        </p:nvSpPr>
        <p:spPr>
          <a:xfrm>
            <a:off x="5428607" y="1202073"/>
            <a:ext cx="349964" cy="329489"/>
          </a:xfrm>
          <a:prstGeom prst="ellipse">
            <a:avLst/>
          </a:prstGeom>
          <a:solidFill>
            <a:srgbClr val="7030A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D6954C86-EE44-BF00-38C7-BF7317C99AFC}"/>
              </a:ext>
            </a:extLst>
          </p:cNvPr>
          <p:cNvSpPr/>
          <p:nvPr/>
        </p:nvSpPr>
        <p:spPr>
          <a:xfrm>
            <a:off x="3739187" y="4014523"/>
            <a:ext cx="349964" cy="329489"/>
          </a:xfrm>
          <a:prstGeom prst="ellipse">
            <a:avLst/>
          </a:prstGeom>
          <a:solidFill>
            <a:srgbClr val="7030A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D60A65-DD47-7432-4946-0B0BABA68563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7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089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5588206" cy="584775"/>
            <a:chOff x="727754" y="78129"/>
            <a:chExt cx="5793569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5" y="78129"/>
              <a:ext cx="5135018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캐릭터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에스코어 드림 1 Thin" panose="020B0403030302020204" pitchFamily="34" charset="-127"/>
                  <a:ea typeface="에스코어 드림 1 Thin" panose="020B0403030302020204" pitchFamily="34" charset="-127"/>
                  <a:cs typeface="+mn-cs"/>
                </a:rPr>
                <a:t>(</a:t>
              </a:r>
              <a:r>
                <a:rPr lang="ko-KR" altLang="en-US" sz="1600" b="1" dirty="0">
                  <a:solidFill>
                    <a:srgbClr val="FFFFFF"/>
                  </a:solidFill>
                  <a:latin typeface="에스코어 드림 1 Thin" panose="020B0403030302020204" pitchFamily="34" charset="-127"/>
                  <a:ea typeface="에스코어 드림 1 Thin" panose="020B0403030302020204" pitchFamily="34" charset="-127"/>
                </a:rPr>
                <a:t>기계 </a:t>
              </a:r>
              <a:r>
                <a:rPr lang="ko-KR" altLang="en-US" sz="1600" b="1" dirty="0" err="1">
                  <a:solidFill>
                    <a:srgbClr val="FFFFFF"/>
                  </a:solidFill>
                  <a:latin typeface="에스코어 드림 1 Thin" panose="020B0403030302020204" pitchFamily="34" charset="-127"/>
                  <a:ea typeface="에스코어 드림 1 Thin" panose="020B0403030302020204" pitchFamily="34" charset="-127"/>
                </a:rPr>
                <a:t>의체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에스코어 드림 1 Thin" panose="020B0403030302020204" pitchFamily="34" charset="-127"/>
                  <a:ea typeface="에스코어 드림 1 Thin" panose="020B0403030302020204" pitchFamily="34" charset="-127"/>
                  <a:cs typeface="+mn-cs"/>
                </a:rPr>
                <a:t>)</a:t>
              </a:r>
              <a:endParaRPr lang="ko-KR" altLang="en-US" sz="32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78BA76-0F30-6B8F-399B-A07CD3E4C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515449"/>
              </p:ext>
            </p:extLst>
          </p:nvPr>
        </p:nvGraphicFramePr>
        <p:xfrm>
          <a:off x="6315959" y="1256741"/>
          <a:ext cx="5418366" cy="73152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541836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이름</a:t>
                      </a:r>
                      <a:endParaRPr lang="ko-KR" altLang="en-US" sz="1100" dirty="0"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01 ~ 12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2F2B7B7-8453-3C0C-39A6-57F064E083EF}"/>
              </a:ext>
            </a:extLst>
          </p:cNvPr>
          <p:cNvCxnSpPr>
            <a:cxnSpLocks/>
          </p:cNvCxnSpPr>
          <p:nvPr/>
        </p:nvCxnSpPr>
        <p:spPr>
          <a:xfrm>
            <a:off x="6315959" y="1222483"/>
            <a:ext cx="541836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F9D3AC2-DF22-3B3D-5007-A8BABF399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744120"/>
              </p:ext>
            </p:extLst>
          </p:nvPr>
        </p:nvGraphicFramePr>
        <p:xfrm>
          <a:off x="6315959" y="3326739"/>
          <a:ext cx="5418366" cy="76200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70918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9183">
                  <a:extLst>
                    <a:ext uri="{9D8B030D-6E8A-4147-A177-3AD203B41FA5}">
                      <a16:colId xmlns:a16="http://schemas.microsoft.com/office/drawing/2014/main" val="1794581740"/>
                    </a:ext>
                  </a:extLst>
                </a:gridCol>
              </a:tblGrid>
              <a:tr h="3062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조작 방법</a:t>
                      </a:r>
                      <a:endParaRPr lang="ko-KR" altLang="en-US" sz="1100" dirty="0"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도색 종류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24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키보드 </a:t>
                      </a:r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+ </a:t>
                      </a:r>
                      <a:r>
                        <a:rPr lang="ko-KR" altLang="en-US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마우스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FF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빨강</a:t>
                      </a:r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1800" dirty="0">
                          <a:solidFill>
                            <a:srgbClr val="00B05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초록</a:t>
                      </a:r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1800" dirty="0">
                          <a:solidFill>
                            <a:srgbClr val="0070C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파랑</a:t>
                      </a:r>
                      <a:r>
                        <a:rPr lang="en-US" altLang="ko-KR" sz="18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1800" dirty="0">
                          <a:solidFill>
                            <a:srgbClr val="7030A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보라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97CFB2-4CC3-F3AF-B713-F7DDA60F64F4}"/>
              </a:ext>
            </a:extLst>
          </p:cNvPr>
          <p:cNvCxnSpPr>
            <a:cxnSpLocks/>
          </p:cNvCxnSpPr>
          <p:nvPr/>
        </p:nvCxnSpPr>
        <p:spPr>
          <a:xfrm>
            <a:off x="6315960" y="3292481"/>
            <a:ext cx="5418365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89B49A7-448D-8835-34E8-264D7C0F3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48925"/>
              </p:ext>
            </p:extLst>
          </p:nvPr>
        </p:nvGraphicFramePr>
        <p:xfrm>
          <a:off x="6315959" y="2192680"/>
          <a:ext cx="5418366" cy="92964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70918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9183">
                  <a:extLst>
                    <a:ext uri="{9D8B030D-6E8A-4147-A177-3AD203B41FA5}">
                      <a16:colId xmlns:a16="http://schemas.microsoft.com/office/drawing/2014/main" val="2091487183"/>
                    </a:ext>
                  </a:extLst>
                </a:gridCol>
              </a:tblGrid>
              <a:tr h="264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키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이동속도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3256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2m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초당 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5m(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걷기 시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marL="171450" indent="-171450" algn="ctr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초당 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10m(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질주 시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CAADA10-FE21-9A93-C1B6-82549063C85E}"/>
              </a:ext>
            </a:extLst>
          </p:cNvPr>
          <p:cNvCxnSpPr>
            <a:cxnSpLocks/>
          </p:cNvCxnSpPr>
          <p:nvPr/>
        </p:nvCxnSpPr>
        <p:spPr>
          <a:xfrm>
            <a:off x="6315960" y="2158422"/>
            <a:ext cx="5418365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583D902-079A-61E8-22A4-E0BC52581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94" y="1165995"/>
            <a:ext cx="5075806" cy="5184779"/>
          </a:xfrm>
          <a:prstGeom prst="rect">
            <a:avLst/>
          </a:prstGeom>
          <a:ln w="19050">
            <a:noFill/>
          </a:ln>
        </p:spPr>
      </p:pic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CC4F356F-53B6-6111-C097-67DC9EE87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92897"/>
              </p:ext>
            </p:extLst>
          </p:nvPr>
        </p:nvGraphicFramePr>
        <p:xfrm>
          <a:off x="6315959" y="4275719"/>
          <a:ext cx="5418366" cy="192045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541836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183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기계 </a:t>
                      </a:r>
                      <a:r>
                        <a:rPr kumimoji="0" lang="ko-KR" alt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의체</a:t>
                      </a: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 특징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347776">
                <a:tc>
                  <a:txBody>
                    <a:bodyPr/>
                    <a:lstStyle/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기계 </a:t>
                      </a:r>
                      <a:r>
                        <a:rPr lang="ko-KR" altLang="en-US" sz="14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의체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상태의 피실험자는 키카드를 사용하여 복도에 설치된 단말기를 사용 가능함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endParaRPr lang="en-US" altLang="ko-KR" sz="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endParaRPr lang="en-US" altLang="ko-KR" sz="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맵에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스폰한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아이템을 상호작용을 통해 습득하여 교전 및 치료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임무 수행에 사용할 수 있음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endParaRPr lang="en-US" altLang="ko-KR" sz="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endParaRPr lang="en-US" altLang="ko-KR" sz="8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환풍구를 이용하여 환풍구가 설치된 타 구역으로 이동이 가능함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C653F36-06A9-EE95-36E7-88B74DE59079}"/>
              </a:ext>
            </a:extLst>
          </p:cNvPr>
          <p:cNvCxnSpPr>
            <a:cxnSpLocks/>
          </p:cNvCxnSpPr>
          <p:nvPr/>
        </p:nvCxnSpPr>
        <p:spPr>
          <a:xfrm>
            <a:off x="6315959" y="4241461"/>
            <a:ext cx="541836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CB1EB83-9F23-2B27-DD83-4B07DB976093}"/>
              </a:ext>
            </a:extLst>
          </p:cNvPr>
          <p:cNvSpPr/>
          <p:nvPr/>
        </p:nvSpPr>
        <p:spPr>
          <a:xfrm>
            <a:off x="3032986" y="5919332"/>
            <a:ext cx="1050221" cy="27565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기계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의체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756C2E-0949-A308-DA6F-39918F62D29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Haettenschweiler" panose="020B0706040902060204" pitchFamily="34" charset="0"/>
              </a:rPr>
              <a:t>8</a:t>
            </a:r>
            <a:endParaRPr lang="ko-KR" altLang="en-US" sz="4000" dirty="0">
              <a:solidFill>
                <a:schemeClr val="accent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A1DCB8-0188-A953-3FE6-12D6EB1955F9}"/>
              </a:ext>
            </a:extLst>
          </p:cNvPr>
          <p:cNvSpPr/>
          <p:nvPr/>
        </p:nvSpPr>
        <p:spPr>
          <a:xfrm>
            <a:off x="4731480" y="2665513"/>
            <a:ext cx="1050221" cy="27565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전뇌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코어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241D049-FA70-315B-D2BB-8B2F5492A26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279769" y="2211726"/>
            <a:ext cx="451711" cy="0"/>
          </a:xfrm>
          <a:prstGeom prst="line">
            <a:avLst/>
          </a:prstGeom>
          <a:ln w="28575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E57242C0-AEF0-F39C-D688-D99447652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80" y="1774888"/>
            <a:ext cx="1050221" cy="873676"/>
          </a:xfrm>
          <a:prstGeom prst="rect">
            <a:avLst/>
          </a:prstGeom>
          <a:ln w="28575">
            <a:solidFill>
              <a:srgbClr val="F6D40A"/>
            </a:solidFill>
          </a:ln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5F03377-0D6F-E1EC-E604-3DE8582C8799}"/>
              </a:ext>
            </a:extLst>
          </p:cNvPr>
          <p:cNvCxnSpPr>
            <a:cxnSpLocks/>
          </p:cNvCxnSpPr>
          <p:nvPr/>
        </p:nvCxnSpPr>
        <p:spPr>
          <a:xfrm flipH="1" flipV="1">
            <a:off x="3774433" y="1953254"/>
            <a:ext cx="513722" cy="258472"/>
          </a:xfrm>
          <a:prstGeom prst="straightConnector1">
            <a:avLst/>
          </a:prstGeom>
          <a:ln w="28575">
            <a:solidFill>
              <a:srgbClr val="F6D4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9745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1648</TotalTime>
  <Words>1327</Words>
  <Application>Microsoft Office PowerPoint</Application>
  <PresentationFormat>와이드스크린</PresentationFormat>
  <Paragraphs>300</Paragraphs>
  <Slides>19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4" baseType="lpstr">
      <vt:lpstr>Haettenschweiler</vt:lpstr>
      <vt:lpstr>에스코어 드림 1 Thin</vt:lpstr>
      <vt:lpstr>나눔고딕 ExtraBold</vt:lpstr>
      <vt:lpstr>Century Schoolbook</vt:lpstr>
      <vt:lpstr>에스코어 드림 2 ExtraLight</vt:lpstr>
      <vt:lpstr>에스코어 드림 4 Regular</vt:lpstr>
      <vt:lpstr>맑은 고딕</vt:lpstr>
      <vt:lpstr>Arial</vt:lpstr>
      <vt:lpstr>에스코어 드림 3 Light</vt:lpstr>
      <vt:lpstr>Wingdings 2</vt:lpstr>
      <vt:lpstr>에스코어 드림 7 ExtraBold</vt:lpstr>
      <vt:lpstr>Wingdings</vt:lpstr>
      <vt:lpstr>에스코어 드림 5 Medium</vt:lpstr>
      <vt:lpstr>에스코어 드림 9 Black</vt:lpstr>
      <vt:lpstr>보기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ReWalk</dc:title>
  <dc:creator>nongbunongbu@kpu.ac.kr</dc:creator>
  <cp:lastModifiedBy>nongbunongbu@kpu.ac.kr</cp:lastModifiedBy>
  <cp:revision>101</cp:revision>
  <cp:lastPrinted>2023-12-18T10:09:27Z</cp:lastPrinted>
  <dcterms:created xsi:type="dcterms:W3CDTF">2023-12-14T11:58:10Z</dcterms:created>
  <dcterms:modified xsi:type="dcterms:W3CDTF">2023-12-19T12:34:02Z</dcterms:modified>
</cp:coreProperties>
</file>